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8" r:id="rId2"/>
    <p:sldId id="338" r:id="rId3"/>
    <p:sldId id="359" r:id="rId4"/>
    <p:sldId id="360" r:id="rId5"/>
    <p:sldId id="362" r:id="rId6"/>
    <p:sldId id="363" r:id="rId7"/>
    <p:sldId id="365" r:id="rId8"/>
    <p:sldId id="367" r:id="rId9"/>
    <p:sldId id="368" r:id="rId10"/>
    <p:sldId id="369" r:id="rId11"/>
    <p:sldId id="370" r:id="rId12"/>
    <p:sldId id="371" r:id="rId13"/>
    <p:sldId id="372" r:id="rId14"/>
    <p:sldId id="373" r:id="rId15"/>
    <p:sldId id="374" r:id="rId16"/>
    <p:sldId id="375" r:id="rId17"/>
    <p:sldId id="376" r:id="rId18"/>
    <p:sldId id="377" r:id="rId19"/>
    <p:sldId id="378" r:id="rId20"/>
    <p:sldId id="380" r:id="rId21"/>
    <p:sldId id="379" r:id="rId22"/>
    <p:sldId id="381" r:id="rId23"/>
    <p:sldId id="382" r:id="rId24"/>
    <p:sldId id="383" r:id="rId25"/>
    <p:sldId id="384" r:id="rId26"/>
    <p:sldId id="385" r:id="rId27"/>
    <p:sldId id="386" r:id="rId28"/>
    <p:sldId id="387" r:id="rId29"/>
    <p:sldId id="388" r:id="rId30"/>
    <p:sldId id="389" r:id="rId31"/>
    <p:sldId id="390" r:id="rId32"/>
    <p:sldId id="391" r:id="rId33"/>
    <p:sldId id="392" r:id="rId34"/>
    <p:sldId id="393" r:id="rId35"/>
    <p:sldId id="394" r:id="rId36"/>
    <p:sldId id="395" r:id="rId37"/>
    <p:sldId id="396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D1A5"/>
    <a:srgbClr val="EEF1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2" autoAdjust="0"/>
    <p:restoredTop sz="94660"/>
  </p:normalViewPr>
  <p:slideViewPr>
    <p:cSldViewPr snapToGrid="0">
      <p:cViewPr varScale="1">
        <p:scale>
          <a:sx n="62" d="100"/>
          <a:sy n="62" d="100"/>
        </p:scale>
        <p:origin x="48" y="1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915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674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21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626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138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383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651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378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516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259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429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2023-04-13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440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1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err="1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리눅스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C516A68-55D2-F57E-11F6-2A5A1AD8FB78}"/>
              </a:ext>
            </a:extLst>
          </p:cNvPr>
          <p:cNvSpPr txBox="1"/>
          <p:nvPr/>
        </p:nvSpPr>
        <p:spPr>
          <a:xfrm>
            <a:off x="6741762" y="4712426"/>
            <a:ext cx="30376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2400" dirty="0">
                <a:solidFill>
                  <a:srgbClr val="0070C0"/>
                </a:solidFill>
              </a:rPr>
              <a:t>데이터융합</a:t>
            </a:r>
            <a:r>
              <a:rPr lang="en-US" altLang="ko-KR" sz="2400" dirty="0">
                <a:solidFill>
                  <a:srgbClr val="0070C0"/>
                </a:solidFill>
              </a:rPr>
              <a:t>SW</a:t>
            </a:r>
            <a:r>
              <a:rPr lang="ko-KR" altLang="en-US" sz="2400" dirty="0">
                <a:solidFill>
                  <a:srgbClr val="0070C0"/>
                </a:solidFill>
              </a:rPr>
              <a:t>과</a:t>
            </a:r>
            <a:endParaRPr lang="en-US" altLang="ko-KR" sz="2400" dirty="0">
              <a:solidFill>
                <a:srgbClr val="0070C0"/>
              </a:solidFill>
            </a:endParaRPr>
          </a:p>
          <a:p>
            <a:pPr algn="r"/>
            <a:r>
              <a:rPr lang="ko-KR" altLang="en-US" sz="2400" dirty="0" err="1" smtClean="0">
                <a:solidFill>
                  <a:srgbClr val="0070C0"/>
                </a:solidFill>
              </a:rPr>
              <a:t>주나현</a:t>
            </a:r>
            <a:endParaRPr lang="en-US" altLang="ko-KR" sz="2400" dirty="0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C516A68-55D2-F57E-11F6-2A5A1AD8FB78}"/>
              </a:ext>
            </a:extLst>
          </p:cNvPr>
          <p:cNvSpPr txBox="1"/>
          <p:nvPr/>
        </p:nvSpPr>
        <p:spPr>
          <a:xfrm>
            <a:off x="1592805" y="2790299"/>
            <a:ext cx="90019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5400" b="1" dirty="0" err="1" smtClean="0">
                <a:solidFill>
                  <a:srgbClr val="0070C0"/>
                </a:solidFill>
              </a:rPr>
              <a:t>리눅스</a:t>
            </a:r>
            <a:r>
              <a:rPr lang="ko-KR" altLang="en-US" sz="5400" b="1" dirty="0" smtClean="0">
                <a:solidFill>
                  <a:srgbClr val="0070C0"/>
                </a:solidFill>
              </a:rPr>
              <a:t> 프로그래밍 </a:t>
            </a:r>
            <a:r>
              <a:rPr lang="en-US" altLang="ko-KR" sz="5400" b="1" dirty="0">
                <a:solidFill>
                  <a:srgbClr val="0070C0"/>
                </a:solidFill>
              </a:rPr>
              <a:t>4</a:t>
            </a:r>
            <a:r>
              <a:rPr lang="ko-KR" altLang="en-US" sz="5400" b="1" dirty="0" smtClean="0">
                <a:solidFill>
                  <a:srgbClr val="0070C0"/>
                </a:solidFill>
              </a:rPr>
              <a:t>강 </a:t>
            </a:r>
            <a:endParaRPr lang="en-US" altLang="ko-KR" sz="5400" b="1" kern="0" dirty="0">
              <a:ln w="15875">
                <a:noFill/>
              </a:ln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44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1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23" y="1710292"/>
            <a:ext cx="6250403" cy="224453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836523" y="4158552"/>
            <a:ext cx="10751644" cy="1879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 smtClean="0">
                <a:solidFill>
                  <a:srgbClr val="0070C0"/>
                </a:solidFill>
                <a:latin typeface="+mn-ea"/>
              </a:rPr>
              <a:t>grep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-l hello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abc.txt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명령어는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abc.txt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파일에서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"hello"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문자열을 포함하는 파일 이름만을 출력하는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명령어이다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. -l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옵션은 파일 이름만을 출력하도록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설정</a:t>
            </a:r>
            <a:endParaRPr lang="en-US" altLang="ko-KR" sz="2000" dirty="0" smtClean="0">
              <a:solidFill>
                <a:srgbClr val="0070C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err="1" smtClean="0">
                <a:solidFill>
                  <a:srgbClr val="0070C0"/>
                </a:solidFill>
                <a:latin typeface="+mn-ea"/>
              </a:rPr>
              <a:t>grep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-l hello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*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명령어는 현재 </a:t>
            </a:r>
            <a:r>
              <a:rPr lang="ko-KR" altLang="en-US" sz="2000" dirty="0" err="1">
                <a:solidFill>
                  <a:srgbClr val="0070C0"/>
                </a:solidFill>
                <a:latin typeface="+mn-ea"/>
              </a:rPr>
              <a:t>디렉토리에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 있는 모든 파일에서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hello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문자열을 포함하는 파일 이름만을 출력하는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명령어이다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. -l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옵션은 파일 이름만을 출력하도록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설정</a:t>
            </a:r>
            <a:endParaRPr lang="ko-KR" altLang="en-US" sz="2000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3797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1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79439" y="1190460"/>
            <a:ext cx="5023586" cy="2678515"/>
            <a:chOff x="950755" y="1858742"/>
            <a:chExt cx="7531082" cy="380191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56" y="1858742"/>
              <a:ext cx="7531081" cy="502073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55" y="2360815"/>
              <a:ext cx="7531081" cy="3299838"/>
            </a:xfrm>
            <a:prstGeom prst="rect">
              <a:avLst/>
            </a:prstGeom>
          </p:spPr>
        </p:pic>
      </p:grpSp>
      <p:sp>
        <p:nvSpPr>
          <p:cNvPr id="13" name="직사각형 12"/>
          <p:cNvSpPr/>
          <p:nvPr/>
        </p:nvSpPr>
        <p:spPr>
          <a:xfrm>
            <a:off x="437479" y="3794885"/>
            <a:ext cx="1132202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cat 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</a:rPr>
              <a:t>aa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명령어는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aa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파일의 내용을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출력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; cat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&gt;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</a:rPr>
              <a:t>aa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명령어는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,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aa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파일이 존재하지 않으면 새로운 파일을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생성하고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입력을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받아서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＂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</a:rPr>
              <a:t>aa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＂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파일에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내용을 쓴다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.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입력을 끝내려면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Ctrl-Z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를 누른다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. ;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cat 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</a:rPr>
              <a:t>aa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명령어는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aa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파일의 내용을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출력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이때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방금 새로 작성한 내용이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출력된다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. ;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cat &gt;&gt;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</a:rPr>
              <a:t>aa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는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aa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파일이 존재하지 않으면 새로운 파일을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생성하고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입력을 받아서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＂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</a:rPr>
              <a:t>aa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＂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파일의 끝에 내용을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추가한다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.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입력을 끝내려면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Ctrl-Z"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를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누른다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. ;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cat 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</a:rPr>
              <a:t>aa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명령어는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aa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파일의 내용을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출력한다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.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이때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이전에 작성한 내용과 방금 추가한 내용이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출력된다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.</a:t>
            </a:r>
            <a:endParaRPr lang="en-US" altLang="ko-KR" sz="2000" dirty="0">
              <a:solidFill>
                <a:srgbClr val="0070C0"/>
              </a:solidFill>
              <a:latin typeface="+mn-ea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048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479439" y="2229310"/>
            <a:ext cx="5353402" cy="2755172"/>
            <a:chOff x="587439" y="1660554"/>
            <a:chExt cx="6395252" cy="287112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755" b="7880"/>
            <a:stretch/>
          </p:blipFill>
          <p:spPr>
            <a:xfrm>
              <a:off x="587439" y="1660554"/>
              <a:ext cx="6395252" cy="58304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439" y="2243599"/>
              <a:ext cx="6395252" cy="2288079"/>
            </a:xfrm>
            <a:prstGeom prst="rect">
              <a:avLst/>
            </a:prstGeom>
          </p:spPr>
        </p:pic>
      </p:grpSp>
      <p:sp>
        <p:nvSpPr>
          <p:cNvPr id="17" name="직사각형 16"/>
          <p:cNvSpPr/>
          <p:nvPr/>
        </p:nvSpPr>
        <p:spPr>
          <a:xfrm>
            <a:off x="5832841" y="1618673"/>
            <a:ext cx="6112625" cy="4414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0997" defTabSz="829909">
              <a:spcBef>
                <a:spcPts val="740"/>
              </a:spcBef>
            </a:pPr>
            <a:r>
              <a:rPr lang="ko-KR" altLang="en-US" sz="2000" spc="-259" dirty="0" smtClean="0">
                <a:solidFill>
                  <a:srgbClr val="0070C0"/>
                </a:solidFill>
                <a:latin typeface="+mn-ea"/>
                <a:cs typeface="SimSun"/>
              </a:rPr>
              <a:t> </a:t>
            </a:r>
            <a:r>
              <a:rPr lang="en-US" altLang="ko-KR" sz="2000" spc="-213" dirty="0" err="1">
                <a:solidFill>
                  <a:srgbClr val="0070C0"/>
                </a:solidFill>
                <a:latin typeface="+mn-ea"/>
                <a:cs typeface="Book Antiqua"/>
              </a:rPr>
              <a:t>cmp</a:t>
            </a:r>
            <a:endParaRPr lang="ko-KR" altLang="en-US" sz="2000" dirty="0">
              <a:solidFill>
                <a:srgbClr val="0070C0"/>
              </a:solidFill>
              <a:latin typeface="+mn-ea"/>
              <a:cs typeface="Book Antiqua"/>
            </a:endParaRPr>
          </a:p>
          <a:p>
            <a:pPr marL="150997" defTabSz="829909">
              <a:spcBef>
                <a:spcPts val="731"/>
              </a:spcBef>
            </a:pPr>
            <a:r>
              <a:rPr lang="ko-KR" altLang="en-US" sz="2000" spc="-9" dirty="0">
                <a:solidFill>
                  <a:srgbClr val="0070C0"/>
                </a:solidFill>
                <a:latin typeface="+mn-ea"/>
                <a:cs typeface="Tahoma"/>
              </a:rPr>
              <a:t>∙</a:t>
            </a:r>
            <a:r>
              <a:rPr lang="en-US" altLang="ko-KR" sz="2000" spc="-9" dirty="0" err="1">
                <a:solidFill>
                  <a:srgbClr val="0070C0"/>
                </a:solidFill>
                <a:latin typeface="+mn-ea"/>
                <a:cs typeface="Book Antiqua"/>
              </a:rPr>
              <a:t>cmp</a:t>
            </a:r>
            <a:r>
              <a:rPr lang="en-US" altLang="ko-KR" sz="2000" spc="-9" dirty="0">
                <a:solidFill>
                  <a:srgbClr val="0070C0"/>
                </a:solidFill>
                <a:latin typeface="+mn-ea"/>
                <a:cs typeface="Book Antiqua"/>
              </a:rPr>
              <a:t> </a:t>
            </a:r>
            <a:r>
              <a:rPr lang="en-US" altLang="ko-KR" sz="2000" spc="-127" dirty="0">
                <a:solidFill>
                  <a:srgbClr val="0070C0"/>
                </a:solidFill>
                <a:latin typeface="+mn-ea"/>
                <a:cs typeface="Book Antiqua"/>
              </a:rPr>
              <a:t>file1 file2 </a:t>
            </a:r>
            <a:r>
              <a:rPr lang="en-US" altLang="ko-KR" sz="2000" spc="-73" dirty="0">
                <a:solidFill>
                  <a:srgbClr val="0070C0"/>
                </a:solidFill>
                <a:latin typeface="+mn-ea"/>
                <a:cs typeface="Book Antiqua"/>
              </a:rPr>
              <a:t>:</a:t>
            </a:r>
            <a:r>
              <a:rPr lang="ko-KR" altLang="en-US" sz="2000" spc="-73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두 </a:t>
            </a:r>
            <a:r>
              <a:rPr lang="ko-KR" altLang="en-US" sz="2000" spc="-127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개의</a:t>
            </a:r>
            <a:r>
              <a:rPr lang="en-US" altLang="ko-KR" sz="2000" spc="-127" dirty="0">
                <a:solidFill>
                  <a:srgbClr val="0070C0"/>
                </a:solidFill>
                <a:latin typeface="+mn-ea"/>
                <a:cs typeface="Book Antiqua"/>
              </a:rPr>
              <a:t>(file1,file2) </a:t>
            </a:r>
            <a:r>
              <a:rPr lang="ko-KR" altLang="en-US" sz="2000" spc="-95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lang="ko-KR" altLang="en-US" sz="2000" spc="-103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비교하는</a:t>
            </a:r>
            <a:r>
              <a:rPr lang="ko-KR" altLang="en-US" sz="2000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103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명령</a:t>
            </a:r>
            <a:r>
              <a:rPr lang="en-US" altLang="ko-KR" sz="2000" spc="-103" dirty="0">
                <a:solidFill>
                  <a:srgbClr val="0070C0"/>
                </a:solidFill>
                <a:latin typeface="+mn-ea"/>
                <a:cs typeface="Book Antiqua"/>
              </a:rPr>
              <a:t>.</a:t>
            </a:r>
            <a:endParaRPr lang="ko-KR" altLang="en-US" sz="2000" dirty="0">
              <a:solidFill>
                <a:srgbClr val="0070C0"/>
              </a:solidFill>
              <a:latin typeface="+mn-ea"/>
              <a:cs typeface="Book Antiqua"/>
            </a:endParaRPr>
          </a:p>
          <a:p>
            <a:pPr marL="150997" defTabSz="829909">
              <a:spcBef>
                <a:spcPts val="740"/>
              </a:spcBef>
            </a:pPr>
            <a:r>
              <a:rPr lang="ko-KR" altLang="en-US" sz="2000" spc="272" dirty="0">
                <a:solidFill>
                  <a:srgbClr val="0070C0"/>
                </a:solidFill>
                <a:latin typeface="+mn-ea"/>
                <a:cs typeface="Tahoma"/>
              </a:rPr>
              <a:t>∙</a:t>
            </a:r>
            <a:r>
              <a:rPr lang="ko-KR" altLang="en-US" sz="2000" spc="272" dirty="0" err="1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쉘</a:t>
            </a:r>
            <a:r>
              <a:rPr lang="ko-KR" altLang="en-US" sz="2000" spc="272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103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스크립트 </a:t>
            </a:r>
            <a:r>
              <a:rPr lang="ko-KR" altLang="en-US" sz="2000" spc="-109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프로그래밍에서 </a:t>
            </a:r>
            <a:r>
              <a:rPr lang="ko-KR" altLang="en-US" sz="2000" spc="-103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사용하기</a:t>
            </a:r>
            <a:r>
              <a:rPr lang="ko-KR" altLang="en-US" sz="2000" spc="-163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95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적합함</a:t>
            </a:r>
            <a:endParaRPr lang="ko-KR" altLang="en-US" sz="2000" dirty="0">
              <a:solidFill>
                <a:srgbClr val="0070C0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>
              <a:spcBef>
                <a:spcPts val="740"/>
              </a:spcBef>
            </a:pPr>
            <a:r>
              <a:rPr lang="ko-KR" altLang="en-US" sz="2000" spc="77" dirty="0">
                <a:solidFill>
                  <a:srgbClr val="0070C0"/>
                </a:solidFill>
                <a:latin typeface="+mn-ea"/>
                <a:cs typeface="Tahoma"/>
              </a:rPr>
              <a:t>∙</a:t>
            </a:r>
            <a:r>
              <a:rPr lang="ko-KR" altLang="en-US" sz="2000" spc="77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같으면 </a:t>
            </a:r>
            <a:r>
              <a:rPr lang="en-US" altLang="ko-KR" sz="2000" spc="-136" dirty="0">
                <a:solidFill>
                  <a:srgbClr val="0070C0"/>
                </a:solidFill>
                <a:latin typeface="+mn-ea"/>
                <a:cs typeface="Book Antiqua"/>
              </a:rPr>
              <a:t>exit </a:t>
            </a:r>
            <a:r>
              <a:rPr lang="en-US" altLang="ko-KR" sz="2000" spc="-177" dirty="0">
                <a:solidFill>
                  <a:srgbClr val="0070C0"/>
                </a:solidFill>
                <a:latin typeface="+mn-ea"/>
                <a:cs typeface="Book Antiqua"/>
              </a:rPr>
              <a:t>code </a:t>
            </a:r>
            <a:r>
              <a:rPr lang="en-US" altLang="ko-KR" sz="2000" spc="-145" dirty="0">
                <a:solidFill>
                  <a:srgbClr val="0070C0"/>
                </a:solidFill>
                <a:latin typeface="+mn-ea"/>
                <a:cs typeface="Book Antiqua"/>
              </a:rPr>
              <a:t>=0</a:t>
            </a:r>
            <a:r>
              <a:rPr lang="ko-KR" altLang="en-US" sz="2000" spc="-145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을 </a:t>
            </a:r>
            <a:r>
              <a:rPr lang="ko-KR" altLang="en-US" sz="2000" spc="-82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반환 </a:t>
            </a:r>
            <a:r>
              <a:rPr lang="en-US" altLang="ko-KR" sz="2000" spc="-82" dirty="0">
                <a:solidFill>
                  <a:srgbClr val="0070C0"/>
                </a:solidFill>
                <a:latin typeface="+mn-ea"/>
                <a:cs typeface="Book Antiqua"/>
              </a:rPr>
              <a:t>(</a:t>
            </a:r>
            <a:r>
              <a:rPr lang="ko-KR" altLang="en-US" sz="2000" spc="-82" dirty="0" err="1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쉘</a:t>
            </a:r>
            <a:r>
              <a:rPr lang="ko-KR" altLang="en-US" sz="2000" spc="-82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109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스크립트에서</a:t>
            </a:r>
            <a:r>
              <a:rPr lang="ko-KR" altLang="en-US" sz="2000" spc="145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113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사용</a:t>
            </a:r>
            <a:r>
              <a:rPr lang="en-US" altLang="ko-KR" sz="2000" spc="-113" dirty="0">
                <a:solidFill>
                  <a:srgbClr val="0070C0"/>
                </a:solidFill>
                <a:latin typeface="+mn-ea"/>
                <a:cs typeface="Book Antiqua"/>
              </a:rPr>
              <a:t>)</a:t>
            </a:r>
            <a:endParaRPr lang="ko-KR" altLang="en-US" sz="2000" dirty="0">
              <a:solidFill>
                <a:srgbClr val="0070C0"/>
              </a:solidFill>
              <a:latin typeface="+mn-ea"/>
              <a:cs typeface="Book Antiqua"/>
            </a:endParaRPr>
          </a:p>
          <a:p>
            <a:pPr marL="150997" defTabSz="829909">
              <a:spcBef>
                <a:spcPts val="726"/>
              </a:spcBef>
            </a:pPr>
            <a:r>
              <a:rPr lang="ko-KR" altLang="en-US" sz="2000" spc="77" dirty="0">
                <a:solidFill>
                  <a:srgbClr val="0070C0"/>
                </a:solidFill>
                <a:latin typeface="+mn-ea"/>
                <a:cs typeface="Tahoma"/>
              </a:rPr>
              <a:t>∙</a:t>
            </a:r>
            <a:r>
              <a:rPr lang="ko-KR" altLang="en-US" sz="2000" spc="77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다르면 </a:t>
            </a:r>
            <a:r>
              <a:rPr lang="en-US" altLang="ko-KR" sz="2000" spc="-136" dirty="0">
                <a:solidFill>
                  <a:srgbClr val="0070C0"/>
                </a:solidFill>
                <a:latin typeface="+mn-ea"/>
                <a:cs typeface="Book Antiqua"/>
              </a:rPr>
              <a:t>exit </a:t>
            </a:r>
            <a:r>
              <a:rPr lang="en-US" altLang="ko-KR" sz="2000" spc="-177" dirty="0">
                <a:solidFill>
                  <a:srgbClr val="0070C0"/>
                </a:solidFill>
                <a:latin typeface="+mn-ea"/>
                <a:cs typeface="Book Antiqua"/>
              </a:rPr>
              <a:t>code </a:t>
            </a:r>
            <a:r>
              <a:rPr lang="en-US" altLang="ko-KR" sz="2000" spc="-145" dirty="0">
                <a:solidFill>
                  <a:srgbClr val="0070C0"/>
                </a:solidFill>
                <a:latin typeface="+mn-ea"/>
                <a:cs typeface="Book Antiqua"/>
              </a:rPr>
              <a:t>=1</a:t>
            </a:r>
            <a:r>
              <a:rPr lang="ko-KR" altLang="en-US" sz="2000" spc="-145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을 </a:t>
            </a:r>
            <a:r>
              <a:rPr lang="ko-KR" altLang="en-US" sz="2000" spc="-82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반환 </a:t>
            </a:r>
            <a:r>
              <a:rPr lang="ko-KR" altLang="en-US" sz="2000" spc="-103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일치하지 </a:t>
            </a:r>
            <a:r>
              <a:rPr lang="ko-KR" altLang="en-US" sz="2000" spc="-86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않는 </a:t>
            </a:r>
            <a:r>
              <a:rPr lang="ko-KR" altLang="en-US" sz="2000" spc="-82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첫째 </a:t>
            </a:r>
            <a:r>
              <a:rPr lang="en-US" altLang="ko-KR" sz="2000" spc="-163" dirty="0">
                <a:solidFill>
                  <a:srgbClr val="0070C0"/>
                </a:solidFill>
                <a:latin typeface="+mn-ea"/>
                <a:cs typeface="Book Antiqua"/>
              </a:rPr>
              <a:t>byte</a:t>
            </a:r>
            <a:r>
              <a:rPr lang="ko-KR" altLang="en-US" sz="2000" spc="-68" dirty="0">
                <a:solidFill>
                  <a:srgbClr val="0070C0"/>
                </a:solidFill>
                <a:latin typeface="+mn-ea"/>
                <a:cs typeface="Book Antiqua"/>
              </a:rPr>
              <a:t> </a:t>
            </a:r>
            <a:r>
              <a:rPr lang="ko-KR" altLang="en-US" sz="2000" spc="-86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출력</a:t>
            </a:r>
            <a:endParaRPr lang="ko-KR" altLang="en-US" sz="2000" dirty="0">
              <a:solidFill>
                <a:srgbClr val="0070C0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>
              <a:spcBef>
                <a:spcPts val="740"/>
              </a:spcBef>
            </a:pPr>
            <a:r>
              <a:rPr lang="ko-KR" altLang="en-US" sz="2000" spc="-259" dirty="0" smtClean="0">
                <a:solidFill>
                  <a:srgbClr val="0070C0"/>
                </a:solidFill>
                <a:latin typeface="+mn-ea"/>
                <a:cs typeface="SimSun"/>
              </a:rPr>
              <a:t> </a:t>
            </a:r>
            <a:r>
              <a:rPr lang="en-US" altLang="ko-KR" sz="2000" spc="-132" dirty="0">
                <a:solidFill>
                  <a:srgbClr val="0070C0"/>
                </a:solidFill>
                <a:latin typeface="+mn-ea"/>
                <a:cs typeface="Book Antiqua"/>
              </a:rPr>
              <a:t>diff</a:t>
            </a:r>
            <a:endParaRPr lang="ko-KR" altLang="en-US" sz="2000" dirty="0">
              <a:solidFill>
                <a:srgbClr val="0070C0"/>
              </a:solidFill>
              <a:latin typeface="+mn-ea"/>
              <a:cs typeface="Book Antiqua"/>
            </a:endParaRPr>
          </a:p>
          <a:p>
            <a:pPr marL="150997" defTabSz="829909">
              <a:spcBef>
                <a:spcPts val="731"/>
              </a:spcBef>
            </a:pPr>
            <a:r>
              <a:rPr lang="ko-KR" altLang="en-US" sz="2000" spc="9" dirty="0">
                <a:solidFill>
                  <a:srgbClr val="0070C0"/>
                </a:solidFill>
                <a:latin typeface="+mn-ea"/>
                <a:cs typeface="Tahoma"/>
              </a:rPr>
              <a:t>∙</a:t>
            </a:r>
            <a:r>
              <a:rPr lang="en-US" altLang="ko-KR" sz="2000" spc="9" dirty="0">
                <a:solidFill>
                  <a:srgbClr val="0070C0"/>
                </a:solidFill>
                <a:latin typeface="+mn-ea"/>
                <a:cs typeface="Book Antiqua"/>
              </a:rPr>
              <a:t>diff </a:t>
            </a:r>
            <a:r>
              <a:rPr lang="en-US" altLang="ko-KR" sz="2000" spc="-127" dirty="0">
                <a:solidFill>
                  <a:srgbClr val="0070C0"/>
                </a:solidFill>
                <a:latin typeface="+mn-ea"/>
                <a:cs typeface="Book Antiqua"/>
              </a:rPr>
              <a:t>file1 </a:t>
            </a:r>
            <a:r>
              <a:rPr lang="en-US" altLang="ko-KR" sz="2000" spc="-132" dirty="0">
                <a:solidFill>
                  <a:srgbClr val="0070C0"/>
                </a:solidFill>
                <a:latin typeface="+mn-ea"/>
                <a:cs typeface="Book Antiqua"/>
              </a:rPr>
              <a:t>file2 </a:t>
            </a:r>
            <a:r>
              <a:rPr lang="en-US" altLang="ko-KR" sz="2000" spc="-73" dirty="0">
                <a:solidFill>
                  <a:srgbClr val="0070C0"/>
                </a:solidFill>
                <a:latin typeface="+mn-ea"/>
                <a:cs typeface="Book Antiqua"/>
              </a:rPr>
              <a:t>:</a:t>
            </a:r>
            <a:r>
              <a:rPr lang="ko-KR" altLang="en-US" sz="2000" spc="-73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두 </a:t>
            </a:r>
            <a:r>
              <a:rPr lang="ko-KR" altLang="en-US" sz="2000" spc="-127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개의</a:t>
            </a:r>
            <a:r>
              <a:rPr lang="en-US" altLang="ko-KR" sz="2000" spc="-127" dirty="0">
                <a:solidFill>
                  <a:srgbClr val="0070C0"/>
                </a:solidFill>
                <a:latin typeface="+mn-ea"/>
                <a:cs typeface="Book Antiqua"/>
              </a:rPr>
              <a:t>(file1,file2) </a:t>
            </a:r>
            <a:r>
              <a:rPr lang="ko-KR" altLang="en-US" sz="2000" spc="-95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파일의 차이를 </a:t>
            </a:r>
            <a:r>
              <a:rPr lang="ko-KR" altLang="en-US" sz="2000" spc="-86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보여</a:t>
            </a:r>
            <a:r>
              <a:rPr lang="ko-KR" altLang="en-US" sz="2000" spc="91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50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줌</a:t>
            </a:r>
            <a:endParaRPr lang="ko-KR" altLang="en-US" sz="2000" dirty="0">
              <a:solidFill>
                <a:srgbClr val="0070C0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>
              <a:spcBef>
                <a:spcPts val="735"/>
              </a:spcBef>
            </a:pPr>
            <a:r>
              <a:rPr lang="ko-KR" altLang="en-US" sz="2000" spc="272" dirty="0">
                <a:solidFill>
                  <a:srgbClr val="0070C0"/>
                </a:solidFill>
                <a:latin typeface="+mn-ea"/>
                <a:cs typeface="Tahoma"/>
              </a:rPr>
              <a:t>∙</a:t>
            </a:r>
            <a:r>
              <a:rPr lang="ko-KR" altLang="en-US" sz="2000" spc="272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두</a:t>
            </a:r>
            <a:r>
              <a:rPr lang="ko-KR" altLang="en-US" sz="2000" spc="-27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82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파일</a:t>
            </a:r>
            <a:r>
              <a:rPr lang="ko-KR" altLang="en-US" sz="2000" spc="-23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50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간</a:t>
            </a:r>
            <a:r>
              <a:rPr lang="ko-KR" altLang="en-US" sz="2000" spc="-23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86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다른</a:t>
            </a:r>
            <a:r>
              <a:rPr lang="ko-KR" altLang="en-US" sz="2000" spc="-23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95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부분을</a:t>
            </a:r>
            <a:r>
              <a:rPr lang="ko-KR" altLang="en-US" sz="2000" spc="-27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86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각각</a:t>
            </a:r>
            <a:r>
              <a:rPr lang="ko-KR" altLang="en-US" sz="2000" spc="-23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86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보여</a:t>
            </a:r>
            <a:r>
              <a:rPr lang="ko-KR" altLang="en-US" sz="2000" spc="-23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82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주기</a:t>
            </a:r>
            <a:r>
              <a:rPr lang="ko-KR" altLang="en-US" sz="2000" spc="-23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95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때문에</a:t>
            </a:r>
            <a:r>
              <a:rPr lang="ko-KR" altLang="en-US" sz="2000" spc="-27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103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프로그램</a:t>
            </a:r>
            <a:r>
              <a:rPr lang="ko-KR" altLang="en-US" sz="2000" spc="-23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95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작성시</a:t>
            </a:r>
            <a:r>
              <a:rPr lang="ko-KR" altLang="en-US" sz="2000" spc="-23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103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프로그램</a:t>
            </a:r>
            <a:r>
              <a:rPr lang="ko-KR" altLang="en-US" sz="2000" spc="-23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95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소스를</a:t>
            </a:r>
            <a:r>
              <a:rPr lang="ko-KR" altLang="en-US" sz="2000" spc="-27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109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비교하는데</a:t>
            </a:r>
            <a:r>
              <a:rPr lang="ko-KR" altLang="en-US" sz="2000" spc="-23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95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편리함</a:t>
            </a:r>
            <a:endParaRPr lang="ko-KR" altLang="en-US" sz="2000" dirty="0">
              <a:solidFill>
                <a:srgbClr val="0070C0"/>
              </a:solidFill>
              <a:latin typeface="+mn-ea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3888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39" y="2065541"/>
            <a:ext cx="8397227" cy="210780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05439" y="4281699"/>
            <a:ext cx="10141608" cy="1417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이 명령어는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abc.c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파일과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"abc2.c"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파일을 비교하여 차이점을 출력하면서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이를 조건부 컴파일을 위한 전처리 지시어로 감싸서 출력합니다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.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이를 통해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코드를 수정하면서 조건부 컴파일을 수행할 때 차이점을 쉽게 확인하고 조건부 컴파일을 적용</a:t>
            </a:r>
          </a:p>
        </p:txBody>
      </p:sp>
    </p:spTree>
    <p:extLst>
      <p:ext uri="{BB962C8B-B14F-4D97-AF65-F5344CB8AC3E}">
        <p14:creationId xmlns:p14="http://schemas.microsoft.com/office/powerpoint/2010/main" val="135984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800100" y="2189712"/>
            <a:ext cx="7525873" cy="1991720"/>
            <a:chOff x="950757" y="1765633"/>
            <a:chExt cx="7525873" cy="199172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57" y="1765633"/>
              <a:ext cx="7525873" cy="106069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57" y="2729315"/>
              <a:ext cx="7525873" cy="1028038"/>
            </a:xfrm>
            <a:prstGeom prst="rect">
              <a:avLst/>
            </a:prstGeom>
          </p:spPr>
        </p:pic>
      </p:grpSp>
      <p:sp>
        <p:nvSpPr>
          <p:cNvPr id="13" name="직사각형 12"/>
          <p:cNvSpPr/>
          <p:nvPr/>
        </p:nvSpPr>
        <p:spPr>
          <a:xfrm>
            <a:off x="731439" y="4353436"/>
            <a:ext cx="9395751" cy="956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"sort abc.txt"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명령어는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"abc.txt"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파일의 각 행을 오름차순으로 정렬하여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출력</a:t>
            </a:r>
            <a:endParaRPr lang="en-US" altLang="ko-KR" sz="2000" dirty="0">
              <a:solidFill>
                <a:srgbClr val="0070C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"sort -r abc.txt"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명령어는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"abc.txt"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파일의 각 행을 내림차순으로 정렬하여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출력</a:t>
            </a:r>
            <a:endParaRPr lang="en-US" altLang="ko-KR" sz="2000" b="0" i="0" dirty="0">
              <a:solidFill>
                <a:srgbClr val="0070C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76388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2591310"/>
            <a:ext cx="8884747" cy="131744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800100" y="4075192"/>
            <a:ext cx="1035455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"sort -k2 abc.txt &gt; result.txt"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명령어는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"abc.txt"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파일을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2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번째 필드를 기준으로 정렬하고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그 결과를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"result.txt"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파일에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저장한 후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cat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명령어로 확인할 수 있다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.</a:t>
            </a:r>
            <a:endParaRPr lang="ko-KR" altLang="en-US" sz="2000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0558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39" y="1265049"/>
            <a:ext cx="5973009" cy="500132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666476" y="2606948"/>
            <a:ext cx="5129032" cy="1417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"find . -name '*.c' -print"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명령어는 현재 </a:t>
            </a:r>
            <a:r>
              <a:rPr lang="ko-KR" altLang="en-US" sz="2000" dirty="0" err="1">
                <a:solidFill>
                  <a:srgbClr val="0070C0"/>
                </a:solidFill>
                <a:latin typeface="+mn-ea"/>
              </a:rPr>
              <a:t>디렉토리부터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 하위 </a:t>
            </a:r>
            <a:r>
              <a:rPr lang="ko-KR" altLang="en-US" sz="2000" dirty="0" err="1">
                <a:solidFill>
                  <a:srgbClr val="0070C0"/>
                </a:solidFill>
                <a:latin typeface="+mn-ea"/>
              </a:rPr>
              <a:t>디렉토리까지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 모든 파일에서 확장자가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".c"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인 파일을 찾아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출력</a:t>
            </a:r>
            <a:endParaRPr lang="en-US" altLang="ko-KR" sz="2000" b="0" i="0" dirty="0">
              <a:solidFill>
                <a:srgbClr val="0070C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11601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198065"/>
            <a:ext cx="5036614" cy="525524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991189" y="2810024"/>
            <a:ext cx="5668978" cy="1417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"find . -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mtime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 14 -print"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명령어는 현재 </a:t>
            </a:r>
            <a:r>
              <a:rPr lang="ko-KR" altLang="en-US" sz="2000" dirty="0" err="1">
                <a:solidFill>
                  <a:srgbClr val="0070C0"/>
                </a:solidFill>
                <a:latin typeface="+mn-ea"/>
              </a:rPr>
              <a:t>디렉토리부터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 하위 </a:t>
            </a:r>
            <a:r>
              <a:rPr lang="ko-KR" altLang="en-US" sz="2000" dirty="0" err="1">
                <a:solidFill>
                  <a:srgbClr val="0070C0"/>
                </a:solidFill>
                <a:latin typeface="+mn-ea"/>
              </a:rPr>
              <a:t>디렉토리까지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 모든 파일 중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수정 시간이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1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일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이전인 파일을 찾아 출력합니다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.</a:t>
            </a:r>
            <a:endParaRPr lang="en-US" altLang="ko-KR" sz="2000" b="0" i="0" dirty="0">
              <a:solidFill>
                <a:srgbClr val="0070C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29589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39" y="1131150"/>
            <a:ext cx="5615724" cy="536675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581343" y="2282468"/>
            <a:ext cx="487148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find . \( -name '*.c' -o -name '*.txt' \)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–print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명령어는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현재 </a:t>
            </a:r>
            <a:r>
              <a:rPr lang="ko-KR" altLang="en-US" sz="2000" dirty="0" err="1">
                <a:solidFill>
                  <a:srgbClr val="0070C0"/>
                </a:solidFill>
                <a:latin typeface="+mn-ea"/>
              </a:rPr>
              <a:t>디렉토리부터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 하위 </a:t>
            </a:r>
            <a:r>
              <a:rPr lang="ko-KR" altLang="en-US" sz="2000" dirty="0" err="1">
                <a:solidFill>
                  <a:srgbClr val="0070C0"/>
                </a:solidFill>
                <a:latin typeface="+mn-ea"/>
              </a:rPr>
              <a:t>디렉토리까지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 모든 파일 중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확장자가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".c"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또는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".txt"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인 파일을 찾아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출력한다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.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이때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""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와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""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로 둘러싼 부분은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OR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연산을 나타내며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둘 다 참인 경우를 찾는다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.</a:t>
            </a:r>
            <a:endParaRPr lang="en-US" altLang="ko-KR" sz="2000" b="0" i="0" dirty="0">
              <a:solidFill>
                <a:srgbClr val="0070C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71960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2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800100" y="1450041"/>
            <a:ext cx="6829957" cy="2569122"/>
            <a:chOff x="950756" y="1803373"/>
            <a:chExt cx="5481957" cy="175179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56" y="1803373"/>
              <a:ext cx="5481957" cy="87332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56" y="2676698"/>
              <a:ext cx="5481957" cy="878469"/>
            </a:xfrm>
            <a:prstGeom prst="rect">
              <a:avLst/>
            </a:prstGeom>
          </p:spPr>
        </p:pic>
      </p:grpSp>
      <p:sp>
        <p:nvSpPr>
          <p:cNvPr id="13" name="직사각형 12"/>
          <p:cNvSpPr/>
          <p:nvPr/>
        </p:nvSpPr>
        <p:spPr>
          <a:xfrm>
            <a:off x="767433" y="4202028"/>
            <a:ext cx="10652726" cy="1879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"find / |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grep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abc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명령어는 루트 </a:t>
            </a:r>
            <a:r>
              <a:rPr lang="ko-KR" altLang="en-US" sz="2000" dirty="0" err="1">
                <a:solidFill>
                  <a:srgbClr val="0070C0"/>
                </a:solidFill>
                <a:latin typeface="+mn-ea"/>
              </a:rPr>
              <a:t>디렉토리부터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 모든 파일을 찾아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abc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라는 문자열이 포함된 파일을 찾아 출력합니다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"find / -name 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</a:rPr>
              <a:t>abc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"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명령어는 루트 </a:t>
            </a:r>
            <a:r>
              <a:rPr lang="ko-KR" altLang="en-US" sz="2000" dirty="0" err="1" smtClean="0">
                <a:solidFill>
                  <a:srgbClr val="0070C0"/>
                </a:solidFill>
                <a:latin typeface="+mn-ea"/>
              </a:rPr>
              <a:t>디렉토리부터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 모든 파일 중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이름이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"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</a:rPr>
              <a:t>abc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"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인 파일을 찾아 출력합니다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.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이때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"-name"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옵션은 파일 이름을 기준으로 검색하며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대소문자를 구분합니다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.</a:t>
            </a:r>
            <a:endParaRPr lang="en-US" altLang="ko-KR" sz="2000" b="0" i="0" dirty="0">
              <a:solidFill>
                <a:srgbClr val="0070C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32830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err="1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리눅스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C516A68-55D2-F57E-11F6-2A5A1AD8FB78}"/>
              </a:ext>
            </a:extLst>
          </p:cNvPr>
          <p:cNvSpPr txBox="1"/>
          <p:nvPr/>
        </p:nvSpPr>
        <p:spPr>
          <a:xfrm>
            <a:off x="1592805" y="3251964"/>
            <a:ext cx="90019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5400" b="1" kern="0" dirty="0" smtClean="0">
                <a:ln w="15875">
                  <a:noFill/>
                </a:ln>
                <a:solidFill>
                  <a:srgbClr val="0070C0"/>
                </a:solidFill>
              </a:rPr>
              <a:t>실습하기</a:t>
            </a:r>
            <a:endParaRPr lang="en-US" altLang="ko-KR" sz="5400" b="1" kern="0" dirty="0">
              <a:ln w="15875">
                <a:noFill/>
              </a:ln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716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3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32" y="1265049"/>
            <a:ext cx="5461398" cy="5079758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6349104" y="1623002"/>
            <a:ext cx="4871483" cy="4721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0997" defTabSz="829909">
              <a:spcBef>
                <a:spcPts val="726"/>
              </a:spcBef>
            </a:pPr>
            <a:r>
              <a:rPr lang="ko-KR" altLang="en-US" sz="2000" spc="-95" dirty="0" smtClean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lang="ko-KR" altLang="en-US" sz="2000" spc="-86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묶을</a:t>
            </a:r>
            <a:r>
              <a:rPr lang="ko-KR" altLang="en-US" sz="2000" spc="59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50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때</a:t>
            </a:r>
            <a:endParaRPr lang="ko-KR" altLang="en-US" sz="2000" dirty="0">
              <a:solidFill>
                <a:srgbClr val="0070C0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>
              <a:spcBef>
                <a:spcPts val="740"/>
              </a:spcBef>
              <a:tabLst>
                <a:tab pos="1391251" algn="l"/>
                <a:tab pos="2231534" algn="l"/>
              </a:tabLst>
            </a:pPr>
            <a:r>
              <a:rPr lang="ko-KR" altLang="en-US" sz="2000" spc="77" dirty="0">
                <a:solidFill>
                  <a:srgbClr val="0070C0"/>
                </a:solidFill>
                <a:latin typeface="+mn-ea"/>
                <a:cs typeface="Tahoma"/>
              </a:rPr>
              <a:t>∙</a:t>
            </a:r>
            <a:r>
              <a:rPr lang="ko-KR" altLang="en-US" sz="2000" spc="77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사용법 </a:t>
            </a:r>
            <a:r>
              <a:rPr lang="en-US" altLang="ko-KR" sz="2000" spc="-73" dirty="0">
                <a:solidFill>
                  <a:srgbClr val="0070C0"/>
                </a:solidFill>
                <a:latin typeface="+mn-ea"/>
                <a:cs typeface="Book Antiqua"/>
              </a:rPr>
              <a:t>:</a:t>
            </a:r>
            <a:r>
              <a:rPr lang="ko-KR" altLang="en-US" sz="2000" spc="50" dirty="0">
                <a:solidFill>
                  <a:srgbClr val="0070C0"/>
                </a:solidFill>
                <a:latin typeface="+mn-ea"/>
                <a:cs typeface="Book Antiqua"/>
              </a:rPr>
              <a:t> </a:t>
            </a:r>
            <a:r>
              <a:rPr lang="en-US" altLang="ko-KR" sz="2000" spc="-136" dirty="0">
                <a:solidFill>
                  <a:srgbClr val="0070C0"/>
                </a:solidFill>
                <a:latin typeface="+mn-ea"/>
                <a:cs typeface="Book Antiqua"/>
              </a:rPr>
              <a:t>tar </a:t>
            </a:r>
            <a:r>
              <a:rPr lang="ko-KR" altLang="en-US" sz="2000" spc="-64" dirty="0">
                <a:solidFill>
                  <a:srgbClr val="0070C0"/>
                </a:solidFill>
                <a:latin typeface="+mn-ea"/>
                <a:cs typeface="Book Antiqua"/>
              </a:rPr>
              <a:t> </a:t>
            </a:r>
            <a:r>
              <a:rPr lang="en-US" altLang="ko-KR" sz="2000" spc="-145" dirty="0">
                <a:solidFill>
                  <a:srgbClr val="0070C0"/>
                </a:solidFill>
                <a:latin typeface="+mn-ea"/>
                <a:cs typeface="Book Antiqua"/>
              </a:rPr>
              <a:t>-</a:t>
            </a:r>
            <a:r>
              <a:rPr lang="en-US" altLang="ko-KR" sz="2000" spc="-145" dirty="0" err="1">
                <a:solidFill>
                  <a:srgbClr val="0070C0"/>
                </a:solidFill>
                <a:latin typeface="+mn-ea"/>
                <a:cs typeface="Book Antiqua"/>
              </a:rPr>
              <a:t>cvf</a:t>
            </a:r>
            <a:r>
              <a:rPr lang="en-US" altLang="ko-KR" sz="2000" spc="-145" dirty="0">
                <a:solidFill>
                  <a:srgbClr val="0070C0"/>
                </a:solidFill>
                <a:latin typeface="+mn-ea"/>
                <a:cs typeface="Book Antiqua"/>
              </a:rPr>
              <a:t>	</a:t>
            </a:r>
            <a:r>
              <a:rPr lang="en-US" altLang="ko-KR" sz="2000" spc="-177" dirty="0" err="1">
                <a:solidFill>
                  <a:srgbClr val="0070C0"/>
                </a:solidFill>
                <a:latin typeface="+mn-ea"/>
                <a:cs typeface="Book Antiqua"/>
              </a:rPr>
              <a:t>tarFileName</a:t>
            </a:r>
            <a:r>
              <a:rPr lang="en-US" altLang="ko-KR" sz="2000" spc="-177" dirty="0">
                <a:solidFill>
                  <a:srgbClr val="0070C0"/>
                </a:solidFill>
                <a:latin typeface="+mn-ea"/>
                <a:cs typeface="Book Antiqua"/>
              </a:rPr>
              <a:t>	</a:t>
            </a:r>
            <a:r>
              <a:rPr lang="en-US" altLang="ko-KR" sz="2000" spc="-136" dirty="0" err="1">
                <a:solidFill>
                  <a:srgbClr val="0070C0"/>
                </a:solidFill>
                <a:latin typeface="+mn-ea"/>
                <a:cs typeface="Book Antiqua"/>
              </a:rPr>
              <a:t>fileList</a:t>
            </a:r>
            <a:endParaRPr lang="ko-KR" altLang="en-US" sz="2000" dirty="0">
              <a:solidFill>
                <a:srgbClr val="0070C0"/>
              </a:solidFill>
              <a:latin typeface="+mn-ea"/>
              <a:cs typeface="Book Antiqua"/>
            </a:endParaRPr>
          </a:p>
          <a:p>
            <a:pPr marL="150997" defTabSz="829909">
              <a:spcBef>
                <a:spcPts val="731"/>
              </a:spcBef>
            </a:pPr>
            <a:r>
              <a:rPr lang="ko-KR" altLang="en-US" sz="2000" spc="681" dirty="0">
                <a:solidFill>
                  <a:srgbClr val="0070C0"/>
                </a:solidFill>
                <a:latin typeface="+mn-ea"/>
                <a:cs typeface="Tahoma"/>
              </a:rPr>
              <a:t>∙ </a:t>
            </a:r>
            <a:r>
              <a:rPr lang="en-US" altLang="ko-KR" sz="2000" spc="-118" dirty="0">
                <a:solidFill>
                  <a:srgbClr val="0070C0"/>
                </a:solidFill>
                <a:latin typeface="+mn-ea"/>
                <a:cs typeface="Book Antiqua"/>
              </a:rPr>
              <a:t>-c </a:t>
            </a:r>
            <a:r>
              <a:rPr lang="en-US" altLang="ko-KR" sz="2000" spc="-73" dirty="0">
                <a:solidFill>
                  <a:srgbClr val="0070C0"/>
                </a:solidFill>
                <a:latin typeface="+mn-ea"/>
                <a:cs typeface="Book Antiqua"/>
              </a:rPr>
              <a:t>: </a:t>
            </a:r>
            <a:r>
              <a:rPr lang="en-US" altLang="ko-KR" sz="2000" spc="-127" dirty="0" err="1">
                <a:solidFill>
                  <a:srgbClr val="0070C0"/>
                </a:solidFill>
                <a:latin typeface="+mn-ea"/>
                <a:cs typeface="Book Antiqua"/>
              </a:rPr>
              <a:t>fileList</a:t>
            </a:r>
            <a:r>
              <a:rPr lang="ko-KR" altLang="en-US" sz="2000" spc="-127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에 </a:t>
            </a:r>
            <a:r>
              <a:rPr lang="ko-KR" altLang="en-US" sz="2000" spc="-82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대한 </a:t>
            </a:r>
            <a:r>
              <a:rPr lang="en-US" altLang="ko-KR" sz="2000" spc="-123" dirty="0">
                <a:solidFill>
                  <a:srgbClr val="0070C0"/>
                </a:solidFill>
                <a:latin typeface="+mn-ea"/>
                <a:cs typeface="Book Antiqua"/>
              </a:rPr>
              <a:t>tar</a:t>
            </a:r>
            <a:r>
              <a:rPr lang="ko-KR" altLang="en-US" sz="2000" spc="-123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형식의 </a:t>
            </a:r>
            <a:r>
              <a:rPr lang="ko-KR" altLang="en-US" sz="2000" spc="-86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백업 </a:t>
            </a:r>
            <a:r>
              <a:rPr lang="ko-KR" altLang="en-US" sz="2000" spc="-95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파일을</a:t>
            </a:r>
            <a:r>
              <a:rPr lang="ko-KR" altLang="en-US" sz="2000" spc="-159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86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생성</a:t>
            </a:r>
            <a:endParaRPr lang="ko-KR" altLang="en-US" sz="2000" dirty="0">
              <a:solidFill>
                <a:srgbClr val="0070C0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>
              <a:spcBef>
                <a:spcPts val="735"/>
              </a:spcBef>
            </a:pPr>
            <a:r>
              <a:rPr lang="ko-KR" altLang="en-US" sz="2000" spc="681" dirty="0">
                <a:solidFill>
                  <a:srgbClr val="0070C0"/>
                </a:solidFill>
                <a:latin typeface="+mn-ea"/>
                <a:cs typeface="Tahoma"/>
              </a:rPr>
              <a:t>∙ </a:t>
            </a:r>
            <a:r>
              <a:rPr lang="en-US" altLang="ko-KR" sz="2000" spc="-136" dirty="0">
                <a:solidFill>
                  <a:srgbClr val="0070C0"/>
                </a:solidFill>
                <a:latin typeface="+mn-ea"/>
                <a:cs typeface="Book Antiqua"/>
              </a:rPr>
              <a:t>-v</a:t>
            </a:r>
            <a:r>
              <a:rPr lang="ko-KR" altLang="en-US" sz="2000" spc="-200" dirty="0">
                <a:solidFill>
                  <a:srgbClr val="0070C0"/>
                </a:solidFill>
                <a:latin typeface="+mn-ea"/>
                <a:cs typeface="Book Antiqua"/>
              </a:rPr>
              <a:t> </a:t>
            </a:r>
            <a:r>
              <a:rPr lang="en-US" altLang="ko-KR" sz="2000" spc="-73" dirty="0">
                <a:solidFill>
                  <a:srgbClr val="0070C0"/>
                </a:solidFill>
                <a:latin typeface="+mn-ea"/>
                <a:cs typeface="Book Antiqua"/>
              </a:rPr>
              <a:t>: </a:t>
            </a:r>
            <a:r>
              <a:rPr lang="ko-KR" altLang="en-US" sz="2000" spc="-103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진행되는 </a:t>
            </a:r>
            <a:r>
              <a:rPr lang="ko-KR" altLang="en-US" sz="2000" spc="-100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상황을 </a:t>
            </a:r>
            <a:r>
              <a:rPr lang="ko-KR" altLang="en-US" sz="2000" spc="-82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설명</a:t>
            </a:r>
            <a:endParaRPr lang="ko-KR" altLang="en-US" sz="2000" dirty="0">
              <a:solidFill>
                <a:srgbClr val="0070C0"/>
              </a:solidFill>
              <a:latin typeface="+mn-ea"/>
              <a:cs typeface="함초롬바탕" panose="02030604000101010101" pitchFamily="18" charset="-127"/>
            </a:endParaRPr>
          </a:p>
          <a:p>
            <a:pPr marL="214393" defTabSz="829909">
              <a:spcBef>
                <a:spcPts val="740"/>
              </a:spcBef>
              <a:tabLst>
                <a:tab pos="4004313" algn="l"/>
              </a:tabLst>
            </a:pPr>
            <a:r>
              <a:rPr lang="ko-KR" altLang="en-US" sz="2000" spc="681" dirty="0">
                <a:solidFill>
                  <a:srgbClr val="0070C0"/>
                </a:solidFill>
                <a:latin typeface="+mn-ea"/>
                <a:cs typeface="Tahoma"/>
              </a:rPr>
              <a:t>∙ </a:t>
            </a:r>
            <a:r>
              <a:rPr lang="en-US" altLang="ko-KR" sz="2000" spc="-103" dirty="0">
                <a:solidFill>
                  <a:srgbClr val="0070C0"/>
                </a:solidFill>
                <a:latin typeface="+mn-ea"/>
                <a:cs typeface="Book Antiqua"/>
              </a:rPr>
              <a:t>-f  </a:t>
            </a:r>
            <a:r>
              <a:rPr lang="en-US" altLang="ko-KR" sz="2000" spc="-73" dirty="0">
                <a:solidFill>
                  <a:srgbClr val="0070C0"/>
                </a:solidFill>
                <a:latin typeface="+mn-ea"/>
                <a:cs typeface="Book Antiqua"/>
              </a:rPr>
              <a:t>: </a:t>
            </a:r>
            <a:r>
              <a:rPr lang="en-US" altLang="ko-KR" sz="2000" spc="-123" dirty="0">
                <a:solidFill>
                  <a:srgbClr val="0070C0"/>
                </a:solidFill>
                <a:latin typeface="+mn-ea"/>
                <a:cs typeface="Book Antiqua"/>
              </a:rPr>
              <a:t>tar</a:t>
            </a:r>
            <a:r>
              <a:rPr lang="ko-KR" altLang="en-US" sz="2000" spc="-123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형식의 </a:t>
            </a:r>
            <a:r>
              <a:rPr lang="ko-KR" altLang="en-US" sz="2000" spc="-82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백업 </a:t>
            </a:r>
            <a:r>
              <a:rPr lang="ko-KR" altLang="en-US" sz="2000" spc="-86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파일 </a:t>
            </a:r>
            <a:r>
              <a:rPr lang="ko-KR" altLang="en-US" sz="2000" spc="-95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이름을</a:t>
            </a:r>
            <a:r>
              <a:rPr lang="ko-KR" altLang="en-US" sz="2000" spc="-200" dirty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000" spc="-145" dirty="0" smtClean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지정</a:t>
            </a:r>
            <a:endParaRPr lang="en-US" altLang="ko-KR" sz="2000" spc="-145" dirty="0" smtClean="0">
              <a:solidFill>
                <a:srgbClr val="0070C0"/>
              </a:solidFill>
              <a:latin typeface="+mn-ea"/>
              <a:cs typeface="함초롬바탕" panose="02030604000101010101" pitchFamily="18" charset="-127"/>
            </a:endParaRPr>
          </a:p>
          <a:p>
            <a:pPr marL="214393" defTabSz="829909">
              <a:spcBef>
                <a:spcPts val="740"/>
              </a:spcBef>
              <a:tabLst>
                <a:tab pos="4004313" algn="l"/>
              </a:tabLst>
            </a:pPr>
            <a:endParaRPr lang="en-US" altLang="ko-KR" sz="2000" b="0" i="0" spc="-145" dirty="0">
              <a:solidFill>
                <a:srgbClr val="0070C0"/>
              </a:solidFill>
              <a:effectLst/>
              <a:latin typeface="+mn-ea"/>
              <a:cs typeface="함초롬바탕" panose="02030604000101010101" pitchFamily="18" charset="-127"/>
            </a:endParaRPr>
          </a:p>
          <a:p>
            <a:pPr marL="214393" defTabSz="829909">
              <a:spcBef>
                <a:spcPts val="740"/>
              </a:spcBef>
              <a:tabLst>
                <a:tab pos="4004313" algn="l"/>
              </a:tabLst>
            </a:pPr>
            <a:r>
              <a:rPr lang="en-US" altLang="ko-KR" sz="2000" spc="-145" dirty="0" smtClean="0">
                <a:solidFill>
                  <a:srgbClr val="0070C0"/>
                </a:solidFill>
                <a:latin typeface="+mn-ea"/>
                <a:cs typeface="함초롬바탕" panose="02030604000101010101" pitchFamily="18" charset="-127"/>
              </a:rPr>
              <a:t>-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"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tar -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cvf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tarfile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.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명령어는 현재 </a:t>
            </a:r>
            <a:r>
              <a:rPr lang="ko-KR" altLang="en-US" sz="2000" dirty="0" err="1">
                <a:solidFill>
                  <a:srgbClr val="0070C0"/>
                </a:solidFill>
                <a:latin typeface="+mn-ea"/>
              </a:rPr>
              <a:t>디렉토리의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 모든 파일과 </a:t>
            </a:r>
            <a:r>
              <a:rPr lang="ko-KR" altLang="en-US" sz="2000" dirty="0" err="1">
                <a:solidFill>
                  <a:srgbClr val="0070C0"/>
                </a:solidFill>
                <a:latin typeface="+mn-ea"/>
              </a:rPr>
              <a:t>디렉토리를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 압축하여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tarfile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이라는 이름의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tar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파일로 만듭니다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.</a:t>
            </a:r>
          </a:p>
          <a:p>
            <a:pPr marL="214393" defTabSz="829909">
              <a:spcBef>
                <a:spcPts val="740"/>
              </a:spcBef>
              <a:tabLst>
                <a:tab pos="4004313" algn="l"/>
              </a:tabLst>
            </a:pPr>
            <a:endParaRPr lang="en-US" altLang="ko-KR" sz="2000" b="0" i="0" dirty="0">
              <a:solidFill>
                <a:srgbClr val="0070C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41596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3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620318"/>
            <a:ext cx="5051488" cy="4410739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5896955" y="2999287"/>
            <a:ext cx="527323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0997" defTabSz="829909">
              <a:lnSpc>
                <a:spcPct val="150000"/>
              </a:lnSpc>
              <a:spcBef>
                <a:spcPts val="726"/>
              </a:spcBef>
            </a:pPr>
            <a:r>
              <a:rPr lang="ko-KR" altLang="en-US" sz="2000" dirty="0" err="1" smtClean="0">
                <a:solidFill>
                  <a:srgbClr val="0070C0"/>
                </a:solidFill>
                <a:latin typeface="+mn-ea"/>
              </a:rPr>
              <a:t>그다음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, tree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명령어로 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</a:rPr>
              <a:t>tarfile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이라는 이름의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tar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파일이 만들어진 것을 확인 할 수 있다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.</a:t>
            </a:r>
            <a:endParaRPr lang="en-US" altLang="ko-KR" sz="2000" b="0" i="0" dirty="0">
              <a:solidFill>
                <a:srgbClr val="0070C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33363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3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10779" y="1542980"/>
            <a:ext cx="6468378" cy="4565416"/>
            <a:chOff x="950756" y="1697251"/>
            <a:chExt cx="6468378" cy="456541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56" y="1697251"/>
              <a:ext cx="6468378" cy="480683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56" y="2061556"/>
              <a:ext cx="6468378" cy="4201111"/>
            </a:xfrm>
            <a:prstGeom prst="rect">
              <a:avLst/>
            </a:prstGeom>
          </p:spPr>
        </p:pic>
      </p:grpSp>
      <p:sp>
        <p:nvSpPr>
          <p:cNvPr id="6" name="직사각형 5"/>
          <p:cNvSpPr/>
          <p:nvPr/>
        </p:nvSpPr>
        <p:spPr>
          <a:xfrm>
            <a:off x="7080447" y="2958804"/>
            <a:ext cx="466373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tar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-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tvf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</a:rPr>
              <a:t>tarfile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명령어는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tarfile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이라는 이름의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tar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파일에 포함된 파일 리스트를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출력</a:t>
            </a:r>
            <a:endParaRPr lang="en-US" altLang="ko-KR" sz="2000" b="0" i="0" dirty="0">
              <a:solidFill>
                <a:srgbClr val="0070C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95056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3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05" y="1679280"/>
            <a:ext cx="5064617" cy="4068697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6178363" y="2792550"/>
            <a:ext cx="54082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rgbClr val="0070C0"/>
                </a:solidFill>
              </a:rPr>
              <a:t>tar </a:t>
            </a:r>
            <a:r>
              <a:rPr lang="en-US" altLang="ko-KR" sz="2000" dirty="0">
                <a:solidFill>
                  <a:srgbClr val="0070C0"/>
                </a:solidFill>
              </a:rPr>
              <a:t>-</a:t>
            </a:r>
            <a:r>
              <a:rPr lang="en-US" altLang="ko-KR" sz="2000" dirty="0" err="1">
                <a:solidFill>
                  <a:srgbClr val="0070C0"/>
                </a:solidFill>
              </a:rPr>
              <a:t>rvf</a:t>
            </a:r>
            <a:r>
              <a:rPr lang="en-US" altLang="ko-KR" sz="2000" dirty="0">
                <a:solidFill>
                  <a:srgbClr val="0070C0"/>
                </a:solidFill>
              </a:rPr>
              <a:t> </a:t>
            </a:r>
            <a:r>
              <a:rPr lang="en-US" altLang="ko-KR" sz="2000" dirty="0" err="1">
                <a:solidFill>
                  <a:srgbClr val="0070C0"/>
                </a:solidFill>
              </a:rPr>
              <a:t>tarfile</a:t>
            </a:r>
            <a:r>
              <a:rPr lang="en-US" altLang="ko-KR" sz="2000" dirty="0">
                <a:solidFill>
                  <a:srgbClr val="0070C0"/>
                </a:solidFill>
              </a:rPr>
              <a:t> </a:t>
            </a:r>
            <a:r>
              <a:rPr lang="en-US" altLang="ko-KR" sz="2000" dirty="0" err="1" smtClean="0">
                <a:solidFill>
                  <a:srgbClr val="0070C0"/>
                </a:solidFill>
              </a:rPr>
              <a:t>reverse.c</a:t>
            </a:r>
            <a:r>
              <a:rPr lang="en-US" altLang="ko-KR" sz="2000" dirty="0" smtClean="0">
                <a:solidFill>
                  <a:srgbClr val="0070C0"/>
                </a:solidFill>
              </a:rPr>
              <a:t> </a:t>
            </a:r>
            <a:r>
              <a:rPr lang="ko-KR" altLang="en-US" sz="2000" dirty="0" smtClean="0">
                <a:solidFill>
                  <a:srgbClr val="0070C0"/>
                </a:solidFill>
              </a:rPr>
              <a:t>명령어를 하기 위해서 </a:t>
            </a:r>
            <a:r>
              <a:rPr lang="en-US" altLang="ko-KR" sz="2000" dirty="0" err="1" smtClean="0">
                <a:solidFill>
                  <a:srgbClr val="0070C0"/>
                </a:solidFill>
              </a:rPr>
              <a:t>reverse.c</a:t>
            </a:r>
            <a:r>
              <a:rPr lang="en-US" altLang="ko-KR" sz="2000" dirty="0" smtClean="0">
                <a:solidFill>
                  <a:srgbClr val="0070C0"/>
                </a:solidFill>
              </a:rPr>
              <a:t> </a:t>
            </a:r>
            <a:r>
              <a:rPr lang="ko-KR" altLang="en-US" sz="2000" dirty="0" smtClean="0">
                <a:solidFill>
                  <a:srgbClr val="0070C0"/>
                </a:solidFill>
              </a:rPr>
              <a:t>파일을 추가한 후 </a:t>
            </a:r>
            <a:r>
              <a:rPr lang="en-US" altLang="ko-KR" sz="2000" dirty="0" smtClean="0">
                <a:solidFill>
                  <a:srgbClr val="0070C0"/>
                </a:solidFill>
              </a:rPr>
              <a:t>tree</a:t>
            </a:r>
            <a:r>
              <a:rPr lang="ko-KR" altLang="en-US" sz="2000" dirty="0" smtClean="0">
                <a:solidFill>
                  <a:srgbClr val="0070C0"/>
                </a:solidFill>
              </a:rPr>
              <a:t>명령어로 확인하면 파일이 만들어진 것을 확인할 수 있다</a:t>
            </a:r>
            <a:r>
              <a:rPr lang="en-US" altLang="ko-KR" sz="2000" dirty="0" smtClean="0">
                <a:solidFill>
                  <a:srgbClr val="0070C0"/>
                </a:solidFill>
              </a:rPr>
              <a:t>. </a:t>
            </a:r>
            <a:endParaRPr lang="en-US" altLang="ko-KR" sz="2000" b="0" i="0" dirty="0">
              <a:solidFill>
                <a:srgbClr val="0070C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8392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172562" y="172408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3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733877" y="2075505"/>
            <a:ext cx="7117344" cy="1135348"/>
            <a:chOff x="800099" y="1450041"/>
            <a:chExt cx="7117344" cy="113534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7" b="38171"/>
            <a:stretch/>
          </p:blipFill>
          <p:spPr>
            <a:xfrm>
              <a:off x="800100" y="1450041"/>
              <a:ext cx="7117343" cy="727894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099" y="2116709"/>
              <a:ext cx="7117343" cy="468680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39" y="3203219"/>
            <a:ext cx="7119781" cy="674302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731439" y="4196582"/>
            <a:ext cx="1106650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 smtClean="0">
                <a:solidFill>
                  <a:srgbClr val="0070C0"/>
                </a:solidFill>
                <a:latin typeface="+mn-ea"/>
              </a:rPr>
              <a:t>reverse.c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에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lady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라는 내용을 적고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,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"tar -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rvf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tarfile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reverse.c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명령어는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tarfile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이라는 이름의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tar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파일에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reverse.c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파일을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추가한다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.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이때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"-r"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옵션은 파일을 추가하는 것을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나타낸다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.</a:t>
            </a:r>
            <a:endParaRPr lang="en-US" altLang="ko-KR" sz="2000" dirty="0">
              <a:solidFill>
                <a:srgbClr val="0070C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 </a:t>
            </a:r>
            <a:endParaRPr lang="en-US" altLang="ko-KR" sz="2000" b="0" i="0" dirty="0">
              <a:solidFill>
                <a:srgbClr val="0070C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24866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3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587439" y="1976448"/>
            <a:ext cx="5828318" cy="3895383"/>
            <a:chOff x="797662" y="1595528"/>
            <a:chExt cx="5828318" cy="389538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64" b="25321"/>
            <a:stretch/>
          </p:blipFill>
          <p:spPr>
            <a:xfrm>
              <a:off x="797662" y="1595528"/>
              <a:ext cx="5828318" cy="1280676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381" y="2547540"/>
              <a:ext cx="5820599" cy="2943371"/>
            </a:xfrm>
            <a:prstGeom prst="rect">
              <a:avLst/>
            </a:prstGeom>
          </p:spPr>
        </p:pic>
      </p:grpSp>
      <p:sp>
        <p:nvSpPr>
          <p:cNvPr id="28" name="직사각형 27"/>
          <p:cNvSpPr/>
          <p:nvPr/>
        </p:nvSpPr>
        <p:spPr>
          <a:xfrm>
            <a:off x="6589080" y="1976448"/>
            <a:ext cx="501614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 smtClean="0">
                <a:solidFill>
                  <a:srgbClr val="0070C0"/>
                </a:solidFill>
                <a:latin typeface="+mn-ea"/>
              </a:rPr>
              <a:t>reverse.c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에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lady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에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112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라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고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 내용을 추가해서 적고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, </a:t>
            </a:r>
            <a:r>
              <a:rPr lang="en-US" altLang="ko-KR" sz="2000" dirty="0">
                <a:solidFill>
                  <a:srgbClr val="0070C0"/>
                </a:solidFill>
              </a:rPr>
              <a:t>"tar -</a:t>
            </a:r>
            <a:r>
              <a:rPr lang="en-US" altLang="ko-KR" sz="2000" dirty="0" err="1">
                <a:solidFill>
                  <a:srgbClr val="0070C0"/>
                </a:solidFill>
              </a:rPr>
              <a:t>uvf</a:t>
            </a:r>
            <a:r>
              <a:rPr lang="en-US" altLang="ko-KR" sz="2000" dirty="0">
                <a:solidFill>
                  <a:srgbClr val="0070C0"/>
                </a:solidFill>
              </a:rPr>
              <a:t> </a:t>
            </a:r>
            <a:r>
              <a:rPr lang="en-US" altLang="ko-KR" sz="2000" dirty="0" err="1">
                <a:solidFill>
                  <a:srgbClr val="0070C0"/>
                </a:solidFill>
              </a:rPr>
              <a:t>tarfile</a:t>
            </a:r>
            <a:r>
              <a:rPr lang="en-US" altLang="ko-KR" sz="2000" dirty="0">
                <a:solidFill>
                  <a:srgbClr val="0070C0"/>
                </a:solidFill>
              </a:rPr>
              <a:t> </a:t>
            </a:r>
            <a:r>
              <a:rPr lang="en-US" altLang="ko-KR" sz="2000" dirty="0" err="1">
                <a:solidFill>
                  <a:srgbClr val="0070C0"/>
                </a:solidFill>
              </a:rPr>
              <a:t>reverse.c</a:t>
            </a:r>
            <a:r>
              <a:rPr lang="en-US" altLang="ko-KR" sz="2000" dirty="0">
                <a:solidFill>
                  <a:srgbClr val="0070C0"/>
                </a:solidFill>
              </a:rPr>
              <a:t>" </a:t>
            </a:r>
            <a:r>
              <a:rPr lang="ko-KR" altLang="en-US" sz="2000" dirty="0">
                <a:solidFill>
                  <a:srgbClr val="0070C0"/>
                </a:solidFill>
              </a:rPr>
              <a:t>명령어는 </a:t>
            </a:r>
            <a:r>
              <a:rPr lang="en-US" altLang="ko-KR" sz="2000" dirty="0">
                <a:solidFill>
                  <a:srgbClr val="0070C0"/>
                </a:solidFill>
              </a:rPr>
              <a:t>"</a:t>
            </a:r>
            <a:r>
              <a:rPr lang="en-US" altLang="ko-KR" sz="2000" dirty="0" err="1">
                <a:solidFill>
                  <a:srgbClr val="0070C0"/>
                </a:solidFill>
              </a:rPr>
              <a:t>tarfile</a:t>
            </a:r>
            <a:r>
              <a:rPr lang="en-US" altLang="ko-KR" sz="2000" dirty="0">
                <a:solidFill>
                  <a:srgbClr val="0070C0"/>
                </a:solidFill>
              </a:rPr>
              <a:t>"</a:t>
            </a:r>
            <a:r>
              <a:rPr lang="ko-KR" altLang="en-US" sz="2000" dirty="0">
                <a:solidFill>
                  <a:srgbClr val="0070C0"/>
                </a:solidFill>
              </a:rPr>
              <a:t>이라는 이름의 </a:t>
            </a:r>
            <a:r>
              <a:rPr lang="en-US" altLang="ko-KR" sz="2000" dirty="0">
                <a:solidFill>
                  <a:srgbClr val="0070C0"/>
                </a:solidFill>
              </a:rPr>
              <a:t>tar </a:t>
            </a:r>
            <a:r>
              <a:rPr lang="ko-KR" altLang="en-US" sz="2000" dirty="0">
                <a:solidFill>
                  <a:srgbClr val="0070C0"/>
                </a:solidFill>
              </a:rPr>
              <a:t>파일에 </a:t>
            </a:r>
            <a:r>
              <a:rPr lang="en-US" altLang="ko-KR" sz="2000" dirty="0">
                <a:solidFill>
                  <a:srgbClr val="0070C0"/>
                </a:solidFill>
              </a:rPr>
              <a:t>"</a:t>
            </a:r>
            <a:r>
              <a:rPr lang="en-US" altLang="ko-KR" sz="2000" dirty="0" err="1">
                <a:solidFill>
                  <a:srgbClr val="0070C0"/>
                </a:solidFill>
              </a:rPr>
              <a:t>reverse.c</a:t>
            </a:r>
            <a:r>
              <a:rPr lang="en-US" altLang="ko-KR" sz="2000" dirty="0">
                <a:solidFill>
                  <a:srgbClr val="0070C0"/>
                </a:solidFill>
              </a:rPr>
              <a:t>" </a:t>
            </a:r>
            <a:r>
              <a:rPr lang="ko-KR" altLang="en-US" sz="2000" dirty="0">
                <a:solidFill>
                  <a:srgbClr val="0070C0"/>
                </a:solidFill>
              </a:rPr>
              <a:t>파일을 업데이트합니다</a:t>
            </a:r>
            <a:r>
              <a:rPr lang="en-US" altLang="ko-KR" sz="2000" dirty="0">
                <a:solidFill>
                  <a:srgbClr val="0070C0"/>
                </a:solidFill>
              </a:rPr>
              <a:t>. </a:t>
            </a:r>
            <a:r>
              <a:rPr lang="ko-KR" altLang="en-US" sz="2000" dirty="0">
                <a:solidFill>
                  <a:srgbClr val="0070C0"/>
                </a:solidFill>
              </a:rPr>
              <a:t>이때 </a:t>
            </a:r>
            <a:r>
              <a:rPr lang="en-US" altLang="ko-KR" sz="2000" dirty="0">
                <a:solidFill>
                  <a:srgbClr val="0070C0"/>
                </a:solidFill>
              </a:rPr>
              <a:t>"-u" </a:t>
            </a:r>
            <a:r>
              <a:rPr lang="ko-KR" altLang="en-US" sz="2000" dirty="0">
                <a:solidFill>
                  <a:srgbClr val="0070C0"/>
                </a:solidFill>
              </a:rPr>
              <a:t>옵션은 파일을 업데이트하는 </a:t>
            </a:r>
            <a:r>
              <a:rPr lang="ko-KR" altLang="en-US" sz="2000" dirty="0" smtClean="0">
                <a:solidFill>
                  <a:srgbClr val="0070C0"/>
                </a:solidFill>
              </a:rPr>
              <a:t>것을 나타낸다</a:t>
            </a:r>
            <a:r>
              <a:rPr lang="en-US" altLang="ko-KR" sz="2000" dirty="0" smtClean="0">
                <a:solidFill>
                  <a:srgbClr val="0070C0"/>
                </a:solidFill>
              </a:rPr>
              <a:t>. </a:t>
            </a:r>
            <a:r>
              <a:rPr lang="ko-KR" altLang="en-US" sz="2000" dirty="0" smtClean="0">
                <a:solidFill>
                  <a:srgbClr val="0070C0"/>
                </a:solidFill>
              </a:rPr>
              <a:t>업데이트 한 내용을 확인하기 위해서 </a:t>
            </a:r>
            <a:r>
              <a:rPr lang="en-US" altLang="ko-KR" sz="2000" dirty="0" smtClean="0">
                <a:solidFill>
                  <a:srgbClr val="0070C0"/>
                </a:solidFill>
              </a:rPr>
              <a:t>tail -10 </a:t>
            </a:r>
            <a:r>
              <a:rPr lang="en-US" altLang="ko-KR" sz="2000" dirty="0" err="1" smtClean="0">
                <a:solidFill>
                  <a:srgbClr val="0070C0"/>
                </a:solidFill>
              </a:rPr>
              <a:t>tarfile</a:t>
            </a:r>
            <a:r>
              <a:rPr lang="ko-KR" altLang="en-US" sz="2000" dirty="0" smtClean="0">
                <a:solidFill>
                  <a:srgbClr val="0070C0"/>
                </a:solidFill>
              </a:rPr>
              <a:t>명령어를 써서 맨</a:t>
            </a:r>
            <a:r>
              <a:rPr lang="en-US" altLang="ko-KR" sz="2000" dirty="0" smtClean="0">
                <a:solidFill>
                  <a:srgbClr val="0070C0"/>
                </a:solidFill>
              </a:rPr>
              <a:t> </a:t>
            </a:r>
            <a:r>
              <a:rPr lang="ko-KR" altLang="en-US" sz="2000" dirty="0" smtClean="0">
                <a:solidFill>
                  <a:srgbClr val="0070C0"/>
                </a:solidFill>
              </a:rPr>
              <a:t>마지막에 </a:t>
            </a:r>
            <a:r>
              <a:rPr lang="en-US" altLang="ko-KR" sz="2000" dirty="0" smtClean="0">
                <a:solidFill>
                  <a:srgbClr val="0070C0"/>
                </a:solidFill>
              </a:rPr>
              <a:t>lady112</a:t>
            </a:r>
            <a:r>
              <a:rPr lang="ko-KR" altLang="en-US" sz="2000" dirty="0" smtClean="0">
                <a:solidFill>
                  <a:srgbClr val="0070C0"/>
                </a:solidFill>
              </a:rPr>
              <a:t>로 바뀐 것을 알 수 있다</a:t>
            </a:r>
            <a:r>
              <a:rPr lang="en-US" altLang="ko-KR" sz="2000" dirty="0" smtClean="0">
                <a:solidFill>
                  <a:srgbClr val="0070C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 smtClean="0">
              <a:solidFill>
                <a:srgbClr val="0070C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 </a:t>
            </a:r>
            <a:endParaRPr lang="en-US" altLang="ko-KR" sz="2000" b="0" i="0" dirty="0">
              <a:solidFill>
                <a:srgbClr val="0070C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76795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3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23438" y="1699798"/>
            <a:ext cx="6643259" cy="3791564"/>
            <a:chOff x="623439" y="1985134"/>
            <a:chExt cx="7664331" cy="416195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440" y="1985134"/>
              <a:ext cx="7664330" cy="507331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439" y="2356393"/>
              <a:ext cx="7664330" cy="3790692"/>
            </a:xfrm>
            <a:prstGeom prst="rect">
              <a:avLst/>
            </a:prstGeom>
          </p:spPr>
        </p:pic>
      </p:grpSp>
      <p:sp>
        <p:nvSpPr>
          <p:cNvPr id="13" name="직사각형 12"/>
          <p:cNvSpPr/>
          <p:nvPr/>
        </p:nvSpPr>
        <p:spPr>
          <a:xfrm>
            <a:off x="623439" y="5383363"/>
            <a:ext cx="1042556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t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</a:rPr>
              <a:t>mp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2000" dirty="0" err="1" smtClean="0">
                <a:solidFill>
                  <a:srgbClr val="0070C0"/>
                </a:solidFill>
                <a:latin typeface="+mn-ea"/>
              </a:rPr>
              <a:t>디렉토리를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 만들어서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cd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로 들어간 뒤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tar –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</a:rPr>
              <a:t>xvf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../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</a:rPr>
              <a:t>tarfile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명령어로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상위 </a:t>
            </a:r>
            <a:r>
              <a:rPr lang="ko-KR" altLang="en-US" sz="2000" dirty="0" err="1">
                <a:solidFill>
                  <a:srgbClr val="0070C0"/>
                </a:solidFill>
                <a:latin typeface="+mn-ea"/>
              </a:rPr>
              <a:t>디렉토리에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 있는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tarfile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이라는 이름의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tar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파일을 현재 </a:t>
            </a:r>
            <a:r>
              <a:rPr lang="ko-KR" altLang="en-US" sz="2000" dirty="0" err="1">
                <a:solidFill>
                  <a:srgbClr val="0070C0"/>
                </a:solidFill>
                <a:latin typeface="+mn-ea"/>
              </a:rPr>
              <a:t>디렉토리로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 압축 해제합니다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.</a:t>
            </a:r>
            <a:endParaRPr lang="en-US" altLang="ko-KR" sz="2000" b="0" i="0" dirty="0">
              <a:solidFill>
                <a:srgbClr val="0070C0"/>
              </a:solidFill>
              <a:effectLst/>
              <a:latin typeface="+mn-ea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38" y="1137207"/>
            <a:ext cx="6643258" cy="56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561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3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ECBD4829-C11C-E6F8-4535-915FC92F5EA5}"/>
              </a:ext>
            </a:extLst>
          </p:cNvPr>
          <p:cNvGrpSpPr/>
          <p:nvPr/>
        </p:nvGrpSpPr>
        <p:grpSpPr>
          <a:xfrm>
            <a:off x="11605226" y="976085"/>
            <a:ext cx="342682" cy="72000"/>
            <a:chOff x="11452826" y="861785"/>
            <a:chExt cx="342682" cy="72000"/>
          </a:xfrm>
        </p:grpSpPr>
        <p:sp>
          <p:nvSpPr>
            <p:cNvPr id="23" name="타원 22">
              <a:extLst>
                <a:ext uri="{FF2B5EF4-FFF2-40B4-BE49-F238E27FC236}">
                  <a16:creationId xmlns="" xmlns:a16="http://schemas.microsoft.com/office/drawing/2014/main" id="{96A37265-F1DA-3279-227C-FE918A987AD7}"/>
                </a:ext>
              </a:extLst>
            </p:cNvPr>
            <p:cNvSpPr/>
            <p:nvPr/>
          </p:nvSpPr>
          <p:spPr>
            <a:xfrm>
              <a:off x="11452826" y="86178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25400">
              <a:noFill/>
            </a:ln>
            <a:effectLst>
              <a:outerShdw dist="254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="" xmlns:a16="http://schemas.microsoft.com/office/drawing/2014/main" id="{6981B2DD-7B75-4C7F-5761-0781ADC838FA}"/>
                </a:ext>
              </a:extLst>
            </p:cNvPr>
            <p:cNvSpPr/>
            <p:nvPr/>
          </p:nvSpPr>
          <p:spPr>
            <a:xfrm>
              <a:off x="11588167" y="86178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25400">
              <a:noFill/>
            </a:ln>
            <a:effectLst>
              <a:outerShdw dist="254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0C247F3F-39DC-5651-5435-E36E458B9C3B}"/>
                </a:ext>
              </a:extLst>
            </p:cNvPr>
            <p:cNvSpPr/>
            <p:nvPr/>
          </p:nvSpPr>
          <p:spPr>
            <a:xfrm>
              <a:off x="11723508" y="861785"/>
              <a:ext cx="72000" cy="7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25400">
              <a:noFill/>
            </a:ln>
            <a:effectLst>
              <a:outerShdw dist="254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575" y="1862465"/>
            <a:ext cx="3912041" cy="365718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428826" y="2836466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 smtClean="0">
                <a:solidFill>
                  <a:srgbClr val="0070C0"/>
                </a:solidFill>
                <a:latin typeface="+mn-ea"/>
              </a:rPr>
              <a:t>그다음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tree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명령어로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tarfile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이라는 이름의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tar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파일을 현재 </a:t>
            </a:r>
            <a:r>
              <a:rPr lang="ko-KR" altLang="en-US" sz="2000" dirty="0" err="1">
                <a:solidFill>
                  <a:srgbClr val="0070C0"/>
                </a:solidFill>
                <a:latin typeface="+mn-ea"/>
              </a:rPr>
              <a:t>디렉토리로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 압축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해제 된 것을 확인할 수 있다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.</a:t>
            </a:r>
          </a:p>
          <a:p>
            <a:r>
              <a:rPr lang="ko-KR" altLang="en-US" dirty="0" smtClean="0">
                <a:solidFill>
                  <a:srgbClr val="D1D5DB"/>
                </a:solidFill>
                <a:latin typeface="Söhne"/>
              </a:rPr>
              <a:t> </a:t>
            </a:r>
            <a:endParaRPr lang="en-US" altLang="ko-KR" b="0" i="0" dirty="0">
              <a:solidFill>
                <a:srgbClr val="D1D5DB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9984200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3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39" y="2144428"/>
            <a:ext cx="4800552" cy="313840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741964" y="1430128"/>
            <a:ext cx="603460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70C0"/>
                </a:solidFill>
              </a:rPr>
              <a:t>tar -</a:t>
            </a:r>
            <a:r>
              <a:rPr lang="en-US" altLang="ko-KR" sz="2000" dirty="0" err="1">
                <a:solidFill>
                  <a:srgbClr val="0070C0"/>
                </a:solidFill>
              </a:rPr>
              <a:t>xvf</a:t>
            </a:r>
            <a:r>
              <a:rPr lang="en-US" altLang="ko-KR" sz="2000" dirty="0">
                <a:solidFill>
                  <a:srgbClr val="0070C0"/>
                </a:solidFill>
              </a:rPr>
              <a:t> ../</a:t>
            </a:r>
            <a:r>
              <a:rPr lang="en-US" altLang="ko-KR" sz="2000" dirty="0" err="1">
                <a:solidFill>
                  <a:srgbClr val="0070C0"/>
                </a:solidFill>
              </a:rPr>
              <a:t>tarfile</a:t>
            </a:r>
            <a:r>
              <a:rPr lang="en-US" altLang="ko-KR" sz="2000" dirty="0">
                <a:solidFill>
                  <a:srgbClr val="0070C0"/>
                </a:solidFill>
              </a:rPr>
              <a:t> `tar -</a:t>
            </a:r>
            <a:r>
              <a:rPr lang="en-US" altLang="ko-KR" sz="2000" dirty="0" err="1">
                <a:solidFill>
                  <a:srgbClr val="0070C0"/>
                </a:solidFill>
              </a:rPr>
              <a:t>tf</a:t>
            </a:r>
            <a:r>
              <a:rPr lang="en-US" altLang="ko-KR" sz="2000" dirty="0">
                <a:solidFill>
                  <a:srgbClr val="0070C0"/>
                </a:solidFill>
              </a:rPr>
              <a:t> ../</a:t>
            </a:r>
            <a:r>
              <a:rPr lang="en-US" altLang="ko-KR" sz="2000" dirty="0" err="1">
                <a:solidFill>
                  <a:srgbClr val="0070C0"/>
                </a:solidFill>
              </a:rPr>
              <a:t>tarfile</a:t>
            </a:r>
            <a:r>
              <a:rPr lang="en-US" altLang="ko-KR" sz="2000" dirty="0">
                <a:solidFill>
                  <a:srgbClr val="0070C0"/>
                </a:solidFill>
              </a:rPr>
              <a:t> | </a:t>
            </a:r>
            <a:r>
              <a:rPr lang="en-US" altLang="ko-KR" sz="2000" dirty="0" err="1">
                <a:solidFill>
                  <a:srgbClr val="0070C0"/>
                </a:solidFill>
              </a:rPr>
              <a:t>grep</a:t>
            </a:r>
            <a:r>
              <a:rPr lang="en-US" altLang="ko-KR" sz="2000" dirty="0">
                <a:solidFill>
                  <a:srgbClr val="0070C0"/>
                </a:solidFill>
              </a:rPr>
              <a:t> </a:t>
            </a:r>
            <a:r>
              <a:rPr lang="en-US" altLang="ko-KR" sz="2000" dirty="0" smtClean="0">
                <a:solidFill>
                  <a:srgbClr val="0070C0"/>
                </a:solidFill>
              </a:rPr>
              <a:t>‘lady*'` </a:t>
            </a:r>
            <a:r>
              <a:rPr lang="ko-KR" altLang="en-US" sz="2000" dirty="0" smtClean="0">
                <a:solidFill>
                  <a:srgbClr val="0070C0"/>
                </a:solidFill>
              </a:rPr>
              <a:t>명령을 하기 위해서는 먼저 </a:t>
            </a:r>
            <a:r>
              <a:rPr lang="en-US" altLang="ko-KR" sz="2000" dirty="0" err="1" smtClean="0">
                <a:solidFill>
                  <a:srgbClr val="0070C0"/>
                </a:solidFill>
              </a:rPr>
              <a:t>reverse.c</a:t>
            </a:r>
            <a:r>
              <a:rPr lang="en-US" altLang="ko-KR" sz="2000" dirty="0" smtClean="0">
                <a:solidFill>
                  <a:srgbClr val="0070C0"/>
                </a:solidFill>
              </a:rPr>
              <a:t> </a:t>
            </a:r>
            <a:r>
              <a:rPr lang="ko-KR" altLang="en-US" sz="2000" dirty="0" smtClean="0">
                <a:solidFill>
                  <a:srgbClr val="0070C0"/>
                </a:solidFill>
              </a:rPr>
              <a:t>파일을 지워야 확인이 가능하다</a:t>
            </a:r>
            <a:r>
              <a:rPr lang="en-US" altLang="ko-KR" sz="2000" dirty="0" smtClean="0">
                <a:solidFill>
                  <a:srgbClr val="0070C0"/>
                </a:solidFill>
              </a:rPr>
              <a:t>. </a:t>
            </a:r>
            <a:r>
              <a:rPr lang="ko-KR" altLang="en-US" sz="2000" dirty="0" smtClean="0">
                <a:solidFill>
                  <a:srgbClr val="0070C0"/>
                </a:solidFill>
              </a:rPr>
              <a:t>왜냐하면 이 명령어가 </a:t>
            </a:r>
            <a:r>
              <a:rPr lang="en-US" altLang="ko-KR" sz="2000" dirty="0">
                <a:solidFill>
                  <a:srgbClr val="0070C0"/>
                </a:solidFill>
              </a:rPr>
              <a:t>"</a:t>
            </a:r>
            <a:r>
              <a:rPr lang="en-US" altLang="ko-KR" sz="2000" dirty="0" err="1">
                <a:solidFill>
                  <a:srgbClr val="0070C0"/>
                </a:solidFill>
              </a:rPr>
              <a:t>tarfile</a:t>
            </a:r>
            <a:r>
              <a:rPr lang="en-US" altLang="ko-KR" sz="2000" dirty="0">
                <a:solidFill>
                  <a:srgbClr val="0070C0"/>
                </a:solidFill>
              </a:rPr>
              <a:t>"</a:t>
            </a:r>
            <a:r>
              <a:rPr lang="ko-KR" altLang="en-US" sz="2000" dirty="0">
                <a:solidFill>
                  <a:srgbClr val="0070C0"/>
                </a:solidFill>
              </a:rPr>
              <a:t>이라는 이름의 </a:t>
            </a:r>
            <a:r>
              <a:rPr lang="en-US" altLang="ko-KR" sz="2000" dirty="0">
                <a:solidFill>
                  <a:srgbClr val="0070C0"/>
                </a:solidFill>
              </a:rPr>
              <a:t>tar </a:t>
            </a:r>
            <a:r>
              <a:rPr lang="ko-KR" altLang="en-US" sz="2000" dirty="0">
                <a:solidFill>
                  <a:srgbClr val="0070C0"/>
                </a:solidFill>
              </a:rPr>
              <a:t>파일에서 파일 이름에 </a:t>
            </a:r>
            <a:r>
              <a:rPr lang="en-US" altLang="ko-KR" sz="2000" dirty="0">
                <a:solidFill>
                  <a:srgbClr val="0070C0"/>
                </a:solidFill>
              </a:rPr>
              <a:t>"lady"</a:t>
            </a:r>
            <a:r>
              <a:rPr lang="ko-KR" altLang="en-US" sz="2000" dirty="0">
                <a:solidFill>
                  <a:srgbClr val="0070C0"/>
                </a:solidFill>
              </a:rPr>
              <a:t>라는 문자열이 포함된 파일들을 현재 </a:t>
            </a:r>
            <a:r>
              <a:rPr lang="ko-KR" altLang="en-US" sz="2000" dirty="0" err="1">
                <a:solidFill>
                  <a:srgbClr val="0070C0"/>
                </a:solidFill>
              </a:rPr>
              <a:t>디렉토리로</a:t>
            </a:r>
            <a:r>
              <a:rPr lang="ko-KR" altLang="en-US" sz="2000" dirty="0">
                <a:solidFill>
                  <a:srgbClr val="0070C0"/>
                </a:solidFill>
              </a:rPr>
              <a:t> 압축 </a:t>
            </a:r>
            <a:r>
              <a:rPr lang="ko-KR" altLang="en-US" sz="2000" dirty="0" smtClean="0">
                <a:solidFill>
                  <a:srgbClr val="0070C0"/>
                </a:solidFill>
              </a:rPr>
              <a:t>해제하는데</a:t>
            </a:r>
            <a:r>
              <a:rPr lang="en-US" altLang="ko-KR" sz="2000" dirty="0" smtClean="0">
                <a:solidFill>
                  <a:srgbClr val="0070C0"/>
                </a:solidFill>
              </a:rPr>
              <a:t>, </a:t>
            </a:r>
            <a:r>
              <a:rPr lang="ko-KR" altLang="en-US" sz="2000" dirty="0" smtClean="0">
                <a:solidFill>
                  <a:srgbClr val="0070C0"/>
                </a:solidFill>
              </a:rPr>
              <a:t> </a:t>
            </a:r>
            <a:r>
              <a:rPr lang="en-US" altLang="ko-KR" sz="2000" dirty="0" smtClean="0">
                <a:solidFill>
                  <a:srgbClr val="0070C0"/>
                </a:solidFill>
              </a:rPr>
              <a:t>＂| </a:t>
            </a:r>
            <a:r>
              <a:rPr lang="en-US" altLang="ko-KR" sz="2000" dirty="0" err="1">
                <a:solidFill>
                  <a:srgbClr val="0070C0"/>
                </a:solidFill>
              </a:rPr>
              <a:t>grep</a:t>
            </a:r>
            <a:r>
              <a:rPr lang="en-US" altLang="ko-KR" sz="2000" dirty="0">
                <a:solidFill>
                  <a:srgbClr val="0070C0"/>
                </a:solidFill>
              </a:rPr>
              <a:t> </a:t>
            </a:r>
            <a:r>
              <a:rPr lang="en-US" altLang="ko-KR" sz="2000" dirty="0" smtClean="0">
                <a:solidFill>
                  <a:srgbClr val="0070C0"/>
                </a:solidFill>
              </a:rPr>
              <a:t>＇lady*＇＂</a:t>
            </a:r>
            <a:r>
              <a:rPr lang="ko-KR" altLang="en-US" sz="2000" dirty="0" smtClean="0">
                <a:solidFill>
                  <a:srgbClr val="0070C0"/>
                </a:solidFill>
              </a:rPr>
              <a:t>는 </a:t>
            </a:r>
            <a:r>
              <a:rPr lang="en-US" altLang="ko-KR" sz="2000" dirty="0">
                <a:solidFill>
                  <a:srgbClr val="0070C0"/>
                </a:solidFill>
              </a:rPr>
              <a:t>tar </a:t>
            </a:r>
            <a:r>
              <a:rPr lang="ko-KR" altLang="en-US" sz="2000" dirty="0">
                <a:solidFill>
                  <a:srgbClr val="0070C0"/>
                </a:solidFill>
              </a:rPr>
              <a:t>파일에서 파일 이름에 </a:t>
            </a:r>
            <a:r>
              <a:rPr lang="en-US" altLang="ko-KR" sz="2000" dirty="0" smtClean="0">
                <a:solidFill>
                  <a:srgbClr val="0070C0"/>
                </a:solidFill>
              </a:rPr>
              <a:t>＂lady＂</a:t>
            </a:r>
            <a:r>
              <a:rPr lang="ko-KR" altLang="en-US" sz="2000" dirty="0" smtClean="0">
                <a:solidFill>
                  <a:srgbClr val="0070C0"/>
                </a:solidFill>
              </a:rPr>
              <a:t>라는 </a:t>
            </a:r>
            <a:r>
              <a:rPr lang="ko-KR" altLang="en-US" sz="2000" dirty="0">
                <a:solidFill>
                  <a:srgbClr val="0070C0"/>
                </a:solidFill>
              </a:rPr>
              <a:t>문자열이 포함된 파일들만을 </a:t>
            </a:r>
            <a:r>
              <a:rPr lang="ko-KR" altLang="en-US" sz="2000" dirty="0" smtClean="0">
                <a:solidFill>
                  <a:srgbClr val="0070C0"/>
                </a:solidFill>
              </a:rPr>
              <a:t>추출하는 명령어로</a:t>
            </a:r>
            <a:r>
              <a:rPr lang="en-US" altLang="ko-KR" sz="2000" dirty="0" smtClean="0">
                <a:solidFill>
                  <a:srgbClr val="0070C0"/>
                </a:solidFill>
              </a:rPr>
              <a:t> </a:t>
            </a:r>
            <a:r>
              <a:rPr lang="ko-KR" altLang="en-US" sz="2000" dirty="0" smtClean="0">
                <a:solidFill>
                  <a:srgbClr val="0070C0"/>
                </a:solidFill>
              </a:rPr>
              <a:t>위 </a:t>
            </a:r>
            <a:r>
              <a:rPr lang="ko-KR" altLang="en-US" sz="2000" dirty="0" err="1" smtClean="0">
                <a:solidFill>
                  <a:srgbClr val="0070C0"/>
                </a:solidFill>
              </a:rPr>
              <a:t>디렉토리에</a:t>
            </a:r>
            <a:r>
              <a:rPr lang="ko-KR" altLang="en-US" sz="2000" dirty="0" smtClean="0">
                <a:solidFill>
                  <a:srgbClr val="0070C0"/>
                </a:solidFill>
              </a:rPr>
              <a:t> </a:t>
            </a:r>
            <a:r>
              <a:rPr lang="en-US" altLang="ko-KR" sz="2000" dirty="0" err="1" smtClean="0">
                <a:solidFill>
                  <a:srgbClr val="0070C0"/>
                </a:solidFill>
              </a:rPr>
              <a:t>reverse.c</a:t>
            </a:r>
            <a:r>
              <a:rPr lang="ko-KR" altLang="en-US" sz="2000" dirty="0" smtClean="0">
                <a:solidFill>
                  <a:srgbClr val="0070C0"/>
                </a:solidFill>
              </a:rPr>
              <a:t>에 </a:t>
            </a:r>
            <a:r>
              <a:rPr lang="en-US" altLang="ko-KR" sz="2000" dirty="0" smtClean="0">
                <a:solidFill>
                  <a:srgbClr val="0070C0"/>
                </a:solidFill>
              </a:rPr>
              <a:t>lady</a:t>
            </a:r>
            <a:r>
              <a:rPr lang="ko-KR" altLang="en-US" sz="2000" dirty="0" smtClean="0">
                <a:solidFill>
                  <a:srgbClr val="0070C0"/>
                </a:solidFill>
              </a:rPr>
              <a:t>라는 문자가 포함되어 있는데 이미 들어가있으면 확인할 수 없기 때문이다</a:t>
            </a:r>
            <a:r>
              <a:rPr lang="en-US" altLang="ko-KR" sz="2000" dirty="0" smtClean="0">
                <a:solidFill>
                  <a:srgbClr val="0070C0"/>
                </a:solidFill>
              </a:rPr>
              <a:t>.</a:t>
            </a:r>
            <a:r>
              <a:rPr lang="ko-KR" altLang="en-US" sz="2000" dirty="0" smtClean="0">
                <a:solidFill>
                  <a:srgbClr val="0070C0"/>
                </a:solidFill>
              </a:rPr>
              <a:t> </a:t>
            </a:r>
            <a:endParaRPr lang="ko-KR" alt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05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3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79439" y="1408209"/>
            <a:ext cx="7403185" cy="4610840"/>
            <a:chOff x="533046" y="1697965"/>
            <a:chExt cx="7403185" cy="461084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02" b="25108"/>
            <a:stretch/>
          </p:blipFill>
          <p:spPr>
            <a:xfrm>
              <a:off x="587439" y="1697965"/>
              <a:ext cx="7348792" cy="36811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73" t="37385" r="14511" b="-268"/>
            <a:stretch/>
          </p:blipFill>
          <p:spPr>
            <a:xfrm>
              <a:off x="533046" y="2061556"/>
              <a:ext cx="7403185" cy="4247249"/>
            </a:xfrm>
            <a:prstGeom prst="rect">
              <a:avLst/>
            </a:prstGeom>
          </p:spPr>
        </p:pic>
      </p:grpSp>
      <p:sp>
        <p:nvSpPr>
          <p:cNvPr id="28" name="직사각형 27"/>
          <p:cNvSpPr/>
          <p:nvPr/>
        </p:nvSpPr>
        <p:spPr>
          <a:xfrm>
            <a:off x="8119938" y="2836466"/>
            <a:ext cx="3603570" cy="1948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 smtClean="0">
                <a:solidFill>
                  <a:srgbClr val="0070C0"/>
                </a:solidFill>
                <a:latin typeface="+mn-ea"/>
              </a:rPr>
              <a:t>그다음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tar -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cvf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tarfile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 .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명령어로 압축한 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, tree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명령어로 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</a:rPr>
              <a:t>trafile</a:t>
            </a:r>
            <a:r>
              <a:rPr lang="ko-KR" altLang="en-US" sz="2000" dirty="0" err="1" smtClean="0">
                <a:solidFill>
                  <a:srgbClr val="0070C0"/>
                </a:solidFill>
                <a:latin typeface="+mn-ea"/>
              </a:rPr>
              <a:t>이라는이름으로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 압축된 것을 확인할 수 있다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.</a:t>
            </a:r>
            <a:endParaRPr lang="en-US" altLang="ko-KR" sz="2000" b="0" i="0" dirty="0">
              <a:solidFill>
                <a:srgbClr val="0070C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1408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99" y="1328986"/>
            <a:ext cx="6307765" cy="47692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6989226" y="2059822"/>
            <a:ext cx="480628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70C0"/>
                </a:solidFill>
              </a:rPr>
              <a:t>"</a:t>
            </a:r>
            <a:r>
              <a:rPr lang="en-US" altLang="ko-KR" sz="2000" dirty="0" err="1">
                <a:solidFill>
                  <a:srgbClr val="0070C0"/>
                </a:solidFill>
              </a:rPr>
              <a:t>netstat</a:t>
            </a:r>
            <a:r>
              <a:rPr lang="en-US" altLang="ko-KR" sz="2000" dirty="0">
                <a:solidFill>
                  <a:srgbClr val="0070C0"/>
                </a:solidFill>
              </a:rPr>
              <a:t> -ant"</a:t>
            </a:r>
            <a:r>
              <a:rPr lang="ko-KR" altLang="en-US" sz="2000" dirty="0">
                <a:solidFill>
                  <a:srgbClr val="0070C0"/>
                </a:solidFill>
              </a:rPr>
              <a:t>는 네트워크 통계 정보를 보여주는 유닉스 명령어입니다</a:t>
            </a:r>
            <a:r>
              <a:rPr lang="en-US" altLang="ko-KR" sz="2000" dirty="0">
                <a:solidFill>
                  <a:srgbClr val="0070C0"/>
                </a:solidFill>
              </a:rPr>
              <a:t>. </a:t>
            </a:r>
            <a:r>
              <a:rPr lang="ko-KR" altLang="en-US" sz="2000" dirty="0">
                <a:solidFill>
                  <a:srgbClr val="0070C0"/>
                </a:solidFill>
              </a:rPr>
              <a:t>이 명령어는 현재 열려있는 </a:t>
            </a:r>
            <a:r>
              <a:rPr lang="en-US" altLang="ko-KR" sz="2000" dirty="0">
                <a:solidFill>
                  <a:srgbClr val="0070C0"/>
                </a:solidFill>
              </a:rPr>
              <a:t>TCP </a:t>
            </a:r>
            <a:r>
              <a:rPr lang="ko-KR" altLang="en-US" sz="2000" dirty="0">
                <a:solidFill>
                  <a:srgbClr val="0070C0"/>
                </a:solidFill>
              </a:rPr>
              <a:t>연결 정보와 해당 포트 번호</a:t>
            </a:r>
            <a:r>
              <a:rPr lang="en-US" altLang="ko-KR" sz="2000" dirty="0">
                <a:solidFill>
                  <a:srgbClr val="0070C0"/>
                </a:solidFill>
              </a:rPr>
              <a:t>, </a:t>
            </a:r>
            <a:r>
              <a:rPr lang="ko-KR" altLang="en-US" sz="2000" dirty="0">
                <a:solidFill>
                  <a:srgbClr val="0070C0"/>
                </a:solidFill>
              </a:rPr>
              <a:t>상태 등을 보여주며</a:t>
            </a:r>
            <a:r>
              <a:rPr lang="en-US" altLang="ko-KR" sz="2000" dirty="0">
                <a:solidFill>
                  <a:srgbClr val="0070C0"/>
                </a:solidFill>
              </a:rPr>
              <a:t>, </a:t>
            </a:r>
            <a:r>
              <a:rPr lang="ko-KR" altLang="en-US" sz="2000" dirty="0">
                <a:solidFill>
                  <a:srgbClr val="0070C0"/>
                </a:solidFill>
              </a:rPr>
              <a:t>모든 네트워크 인터페이스에서 활성화된 포트 번호를 나열</a:t>
            </a:r>
            <a:endParaRPr lang="en-US" altLang="ko-KR" sz="2000" kern="0" dirty="0">
              <a:ln w="6350">
                <a:noFill/>
              </a:ln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64579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172562" y="199434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3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410779" y="1915661"/>
            <a:ext cx="6724451" cy="3723173"/>
            <a:chOff x="479439" y="1621223"/>
            <a:chExt cx="7647192" cy="406129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500" b="-13022"/>
            <a:stretch/>
          </p:blipFill>
          <p:spPr>
            <a:xfrm>
              <a:off x="479439" y="1621223"/>
              <a:ext cx="7647192" cy="32921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515" y="1871982"/>
              <a:ext cx="7640116" cy="3810532"/>
            </a:xfrm>
            <a:prstGeom prst="rect">
              <a:avLst/>
            </a:prstGeom>
          </p:spPr>
        </p:pic>
      </p:grpSp>
      <p:sp>
        <p:nvSpPr>
          <p:cNvPr id="35" name="직사각형 34"/>
          <p:cNvSpPr/>
          <p:nvPr/>
        </p:nvSpPr>
        <p:spPr>
          <a:xfrm>
            <a:off x="7286825" y="1653589"/>
            <a:ext cx="440312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tar -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xvf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 ../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tarfile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 `tar -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tf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 ../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tarfile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 | 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grep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 ‘lady*'`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명령어는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tarfile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이라는 이름의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tar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파일에서 파일 이름에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"lady"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라는 문자열이 포함된 파일들을 현재 </a:t>
            </a:r>
            <a:r>
              <a:rPr lang="ko-KR" altLang="en-US" sz="2000" dirty="0" err="1">
                <a:solidFill>
                  <a:srgbClr val="0070C0"/>
                </a:solidFill>
                <a:latin typeface="+mn-ea"/>
              </a:rPr>
              <a:t>디렉토리로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 압축 해제합니다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.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이때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"| 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grep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 'lady*'"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는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tar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파일에서 파일 이름에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"lady"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라는 문자열이 포함된 파일들만을 추출하는 명령어입니다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.</a:t>
            </a:r>
            <a:endParaRPr lang="ko-KR" altLang="en-US" sz="2000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882067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172562" y="199434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3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605439" y="4272822"/>
            <a:ext cx="1042556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먼저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, 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</a:rPr>
              <a:t>tmp</a:t>
            </a:r>
            <a:r>
              <a:rPr lang="ko-KR" altLang="en-US" sz="2000" dirty="0" err="1" smtClean="0">
                <a:solidFill>
                  <a:srgbClr val="0070C0"/>
                </a:solidFill>
                <a:latin typeface="+mn-ea"/>
              </a:rPr>
              <a:t>디렉토리에서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</a:rPr>
              <a:t>tarfile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이라는 압축파일을 만든 후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, tmp2 </a:t>
            </a:r>
            <a:r>
              <a:rPr lang="ko-KR" altLang="en-US" sz="2000" dirty="0" err="1" smtClean="0">
                <a:solidFill>
                  <a:srgbClr val="0070C0"/>
                </a:solidFill>
                <a:latin typeface="+mn-ea"/>
              </a:rPr>
              <a:t>디렉토리를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 만들어서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cd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로 들어간 뒤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tar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-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xvf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 ../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tarfile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 ./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</a:rPr>
              <a:t>reverse.c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명령어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로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tarfile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이라는 이름의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tar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파일에서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reverse.c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파일만 현재 </a:t>
            </a:r>
            <a:r>
              <a:rPr lang="ko-KR" altLang="en-US" sz="2000" dirty="0" err="1">
                <a:solidFill>
                  <a:srgbClr val="0070C0"/>
                </a:solidFill>
                <a:latin typeface="+mn-ea"/>
              </a:rPr>
              <a:t>디렉토리로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 압축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해제하고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, 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</a:rPr>
              <a:t>ls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명령어를 통해서 압축해제가 잘 되었는지 확인 할 수 있다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.</a:t>
            </a:r>
            <a:endParaRPr lang="en-US" altLang="ko-KR" sz="2000" dirty="0">
              <a:solidFill>
                <a:srgbClr val="0070C0"/>
              </a:solidFill>
              <a:latin typeface="+mn-ea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587439" y="1581360"/>
            <a:ext cx="7872168" cy="2451269"/>
            <a:chOff x="623439" y="1656939"/>
            <a:chExt cx="7872168" cy="2451269"/>
          </a:xfrm>
        </p:grpSpPr>
        <p:grpSp>
          <p:nvGrpSpPr>
            <p:cNvPr id="6" name="그룹 5"/>
            <p:cNvGrpSpPr/>
            <p:nvPr/>
          </p:nvGrpSpPr>
          <p:grpSpPr>
            <a:xfrm>
              <a:off x="623439" y="2616311"/>
              <a:ext cx="7872168" cy="1491897"/>
              <a:chOff x="706567" y="2082576"/>
              <a:chExt cx="7872168" cy="1491897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3" t="726" r="219" b="71877"/>
              <a:stretch/>
            </p:blipFill>
            <p:spPr>
              <a:xfrm>
                <a:off x="731439" y="2082576"/>
                <a:ext cx="7847296" cy="627373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29" t="61496"/>
              <a:stretch/>
            </p:blipFill>
            <p:spPr>
              <a:xfrm>
                <a:off x="706567" y="2709949"/>
                <a:ext cx="7872168" cy="864524"/>
              </a:xfrm>
              <a:prstGeom prst="rect">
                <a:avLst/>
              </a:prstGeom>
            </p:spPr>
          </p:pic>
        </p:grp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516" y="1656939"/>
              <a:ext cx="7844091" cy="405669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8311" y="2001334"/>
              <a:ext cx="7847296" cy="6497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5379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4562" y="214674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3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79" y="2031524"/>
            <a:ext cx="5876925" cy="363855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525920" y="1884422"/>
            <a:ext cx="519251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tar -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zcvf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 tarfile.tar.gz 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aa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 bb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명령어는 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aa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와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bb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두 개의 파일 또는 </a:t>
            </a:r>
            <a:r>
              <a:rPr lang="ko-KR" altLang="en-US" sz="2000" dirty="0" err="1">
                <a:solidFill>
                  <a:srgbClr val="0070C0"/>
                </a:solidFill>
                <a:latin typeface="+mn-ea"/>
              </a:rPr>
              <a:t>디렉토리를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tarball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형식으로 묶은 후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, 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gzip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으로 압축하여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tarfile.tar.gz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라는 이름으로 저장하는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것</a:t>
            </a:r>
            <a:endParaRPr lang="en-US" altLang="ko-KR" sz="2000" dirty="0" smtClean="0">
              <a:solidFill>
                <a:srgbClr val="0070C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tar -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zxvf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 tarfile.tar.gz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명령어는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tarfile.tar.gz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라는 이름의 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tarball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파일을 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gzip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으로 압축 해제한 후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그 내용을 표준 출력으로 출력하면서 파일 정보를 보여줍니다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.</a:t>
            </a:r>
            <a:endParaRPr lang="ko-KR" altLang="en-US" sz="2000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46603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172562" y="277570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3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79" y="1957973"/>
            <a:ext cx="5876925" cy="363855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525920" y="1884422"/>
            <a:ext cx="519251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tar -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zcvf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 tarfile.tar.gz 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aa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 bb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명령어는 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aa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와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bb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두 개의 파일 또는 </a:t>
            </a:r>
            <a:r>
              <a:rPr lang="ko-KR" altLang="en-US" sz="2000" dirty="0" err="1">
                <a:solidFill>
                  <a:srgbClr val="0070C0"/>
                </a:solidFill>
                <a:latin typeface="+mn-ea"/>
              </a:rPr>
              <a:t>디렉토리를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tarball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형식으로 묶은 후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, 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gzip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으로 압축하여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tarfile.tar.gz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라는 이름으로 저장하는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것</a:t>
            </a:r>
            <a:endParaRPr lang="en-US" altLang="ko-KR" sz="2000" dirty="0" smtClean="0">
              <a:solidFill>
                <a:srgbClr val="0070C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tar -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zxvf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 tarfile.tar.gz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명령어는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tarfile.tar.gz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라는 이름의 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tarball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파일을 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gzip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으로 압축 해제한 후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그 내용을 표준 출력으로 출력하면서 파일 정보를 보여줍니다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.</a:t>
            </a:r>
            <a:endParaRPr lang="ko-KR" altLang="en-US" sz="2000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54512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304099" y="231850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err="1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리눅스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C516A68-55D2-F57E-11F6-2A5A1AD8FB78}"/>
              </a:ext>
            </a:extLst>
          </p:cNvPr>
          <p:cNvSpPr txBox="1"/>
          <p:nvPr/>
        </p:nvSpPr>
        <p:spPr>
          <a:xfrm>
            <a:off x="1592805" y="3251964"/>
            <a:ext cx="90019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ko-KR" altLang="en-US" sz="5400" b="1" kern="0" dirty="0">
                <a:ln w="15875">
                  <a:noFill/>
                </a:ln>
                <a:solidFill>
                  <a:srgbClr val="0070C0"/>
                </a:solidFill>
              </a:rPr>
              <a:t>필</a:t>
            </a:r>
            <a:r>
              <a:rPr lang="ko-KR" altLang="en-US" sz="5400" b="1" kern="0" dirty="0" smtClean="0">
                <a:ln w="15875">
                  <a:noFill/>
                </a:ln>
                <a:solidFill>
                  <a:srgbClr val="0070C0"/>
                </a:solidFill>
              </a:rPr>
              <a:t>기</a:t>
            </a:r>
            <a:endParaRPr lang="en-US" altLang="ko-KR" sz="5400" b="1" kern="0" dirty="0">
              <a:ln w="15875">
                <a:noFill/>
              </a:ln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938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58379" y="19677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err="1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리눅스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399" y="1042587"/>
            <a:ext cx="4102865" cy="538080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694" y="1042587"/>
            <a:ext cx="4350420" cy="540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3647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58379" y="19677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err="1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리눅스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033" y="1063214"/>
            <a:ext cx="4337431" cy="54030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568" y="1063214"/>
            <a:ext cx="4340511" cy="540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900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58379" y="19677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err="1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리눅스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79" y="1010474"/>
            <a:ext cx="4337431" cy="54030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525" y="1029610"/>
            <a:ext cx="4340511" cy="540219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r="17032" b="-249"/>
          <a:stretch/>
        </p:blipFill>
        <p:spPr>
          <a:xfrm>
            <a:off x="8332012" y="1029611"/>
            <a:ext cx="3478372" cy="540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96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39" y="2186942"/>
            <a:ext cx="7907231" cy="16387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731439" y="4334726"/>
            <a:ext cx="105073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70C0"/>
                </a:solidFill>
              </a:rPr>
              <a:t>"</a:t>
            </a:r>
            <a:r>
              <a:rPr lang="en-US" altLang="ko-KR" sz="2000" dirty="0" err="1">
                <a:solidFill>
                  <a:srgbClr val="0070C0"/>
                </a:solidFill>
              </a:rPr>
              <a:t>netstat</a:t>
            </a:r>
            <a:r>
              <a:rPr lang="en-US" altLang="ko-KR" sz="2000" dirty="0">
                <a:solidFill>
                  <a:srgbClr val="0070C0"/>
                </a:solidFill>
              </a:rPr>
              <a:t> -ant"</a:t>
            </a:r>
            <a:r>
              <a:rPr lang="ko-KR" altLang="en-US" sz="2000" dirty="0">
                <a:solidFill>
                  <a:srgbClr val="0070C0"/>
                </a:solidFill>
              </a:rPr>
              <a:t>는 네트워크 통계 정보를 보여주는 유닉스 명령어입니다</a:t>
            </a:r>
            <a:r>
              <a:rPr lang="en-US" altLang="ko-KR" sz="2000" dirty="0">
                <a:solidFill>
                  <a:srgbClr val="0070C0"/>
                </a:solidFill>
              </a:rPr>
              <a:t>. </a:t>
            </a:r>
            <a:r>
              <a:rPr lang="ko-KR" altLang="en-US" sz="2000" dirty="0">
                <a:solidFill>
                  <a:srgbClr val="0070C0"/>
                </a:solidFill>
              </a:rPr>
              <a:t>이 명령어는 현재 열려있는 </a:t>
            </a:r>
            <a:r>
              <a:rPr lang="en-US" altLang="ko-KR" sz="2000" dirty="0">
                <a:solidFill>
                  <a:srgbClr val="0070C0"/>
                </a:solidFill>
              </a:rPr>
              <a:t>TCP </a:t>
            </a:r>
            <a:r>
              <a:rPr lang="ko-KR" altLang="en-US" sz="2000" dirty="0">
                <a:solidFill>
                  <a:srgbClr val="0070C0"/>
                </a:solidFill>
              </a:rPr>
              <a:t>연결 정보와 해당 포트 번호</a:t>
            </a:r>
            <a:r>
              <a:rPr lang="en-US" altLang="ko-KR" sz="2000" dirty="0">
                <a:solidFill>
                  <a:srgbClr val="0070C0"/>
                </a:solidFill>
              </a:rPr>
              <a:t>, </a:t>
            </a:r>
            <a:r>
              <a:rPr lang="ko-KR" altLang="en-US" sz="2000" dirty="0">
                <a:solidFill>
                  <a:srgbClr val="0070C0"/>
                </a:solidFill>
              </a:rPr>
              <a:t>상태 등을 보여주며</a:t>
            </a:r>
            <a:r>
              <a:rPr lang="en-US" altLang="ko-KR" sz="2000" dirty="0">
                <a:solidFill>
                  <a:srgbClr val="0070C0"/>
                </a:solidFill>
              </a:rPr>
              <a:t>, </a:t>
            </a:r>
            <a:r>
              <a:rPr lang="ko-KR" altLang="en-US" sz="2000" dirty="0">
                <a:solidFill>
                  <a:srgbClr val="0070C0"/>
                </a:solidFill>
              </a:rPr>
              <a:t>모든 네트워크 인터페이스에서 활성화된 포트 번호를 나열</a:t>
            </a:r>
            <a:endParaRPr lang="en-US" altLang="ko-KR" sz="2000" kern="0" dirty="0">
              <a:ln w="6350">
                <a:noFill/>
              </a:ln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65357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39" y="1105719"/>
            <a:ext cx="6486869" cy="539483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084966" y="2516332"/>
            <a:ext cx="4741846" cy="2802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netstat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 -ant &gt; 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netstat.out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명령어는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netstat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 -ant"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명령어로 출력된 결과를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netstat.out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이라는 파일로 저장하는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명령어로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, cat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</a:rPr>
              <a:t>netstat.out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명령어를 통해 </a:t>
            </a:r>
            <a:r>
              <a:rPr lang="en-US" altLang="ko-KR" sz="2000" dirty="0">
                <a:solidFill>
                  <a:srgbClr val="0070C0"/>
                </a:solidFill>
              </a:rPr>
              <a:t>"</a:t>
            </a:r>
            <a:r>
              <a:rPr lang="en-US" altLang="ko-KR" sz="2000" dirty="0" err="1">
                <a:solidFill>
                  <a:srgbClr val="0070C0"/>
                </a:solidFill>
              </a:rPr>
              <a:t>netstat.out</a:t>
            </a:r>
            <a:r>
              <a:rPr lang="en-US" altLang="ko-KR" sz="2000" dirty="0">
                <a:solidFill>
                  <a:srgbClr val="0070C0"/>
                </a:solidFill>
              </a:rPr>
              <a:t>"</a:t>
            </a:r>
            <a:r>
              <a:rPr lang="ko-KR" altLang="en-US" sz="2000" dirty="0">
                <a:solidFill>
                  <a:srgbClr val="0070C0"/>
                </a:solidFill>
              </a:rPr>
              <a:t>이라는 </a:t>
            </a:r>
            <a:r>
              <a:rPr lang="ko-KR" altLang="en-US" sz="2000" dirty="0" smtClean="0">
                <a:solidFill>
                  <a:srgbClr val="0070C0"/>
                </a:solidFill>
              </a:rPr>
              <a:t>파일에 저장된 것을 볼 수 있다</a:t>
            </a:r>
            <a:r>
              <a:rPr lang="en-US" altLang="ko-KR" sz="2000" dirty="0" smtClean="0">
                <a:solidFill>
                  <a:srgbClr val="0070C0"/>
                </a:solidFill>
              </a:rPr>
              <a:t>.</a:t>
            </a:r>
            <a:endParaRPr lang="ko-KR" altLang="en-US" sz="2000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85529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38" y="1131149"/>
            <a:ext cx="5106715" cy="5415021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5813468" y="1589970"/>
            <a:ext cx="594604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 smtClean="0">
                <a:solidFill>
                  <a:srgbClr val="0070C0"/>
                </a:solidFill>
                <a:latin typeface="+mn-ea"/>
              </a:rPr>
              <a:t>netstat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-ant &gt;&gt; 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</a:rPr>
              <a:t>netstat.out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명령어는 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</a:rPr>
              <a:t>netstat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-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ant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명령어로 출력된 결과를 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</a:rPr>
              <a:t>netstat.out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이라는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파일에 추가하는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명령어</a:t>
            </a:r>
            <a:endParaRPr lang="en-US" altLang="ko-KR" sz="2000" dirty="0">
              <a:solidFill>
                <a:srgbClr val="0070C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"&gt;&gt;"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기호는 출력을 파일에 추가하는 </a:t>
            </a:r>
            <a:r>
              <a:rPr lang="ko-KR" altLang="en-US" sz="2000" dirty="0" err="1">
                <a:solidFill>
                  <a:srgbClr val="0070C0"/>
                </a:solidFill>
                <a:latin typeface="+mn-ea"/>
              </a:rPr>
              <a:t>리다이렉션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(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출력 재지정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)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기호이다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.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따라서 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</a:rPr>
              <a:t>netstat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-ant &gt;&gt; 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</a:rPr>
              <a:t>netstat.out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명령어는 현재 열려있는 모든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TCP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연결 정보를 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</a:rPr>
              <a:t>netstat.out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파일에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추가한다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.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만약 </a:t>
            </a:r>
            <a:r>
              <a:rPr lang="en-US" altLang="ko-KR" sz="2000" dirty="0" err="1" smtClean="0">
                <a:solidFill>
                  <a:srgbClr val="0070C0"/>
                </a:solidFill>
                <a:latin typeface="+mn-ea"/>
              </a:rPr>
              <a:t>netstat.out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파일이 존재하지 않는 경우에는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새로운 파일이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생성된다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.</a:t>
            </a:r>
            <a:endParaRPr lang="en-US" altLang="ko-KR" sz="2000" b="0" i="0" dirty="0">
              <a:solidFill>
                <a:srgbClr val="0070C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19037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1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800100" y="1615244"/>
            <a:ext cx="6044316" cy="2787542"/>
            <a:chOff x="587439" y="1303702"/>
            <a:chExt cx="6044316" cy="278754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439" y="1303702"/>
              <a:ext cx="6044316" cy="420913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439" y="1724616"/>
              <a:ext cx="6044316" cy="66364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439" y="2313503"/>
              <a:ext cx="6044316" cy="1777741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800100" y="4570448"/>
            <a:ext cx="1092340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lnSpc>
                <a:spcPct val="150000"/>
              </a:lnSpc>
              <a:defRPr/>
            </a:pPr>
            <a:r>
              <a:rPr lang="ko-KR" altLang="en-US" sz="2000" kern="0" dirty="0" smtClean="0">
                <a:ln w="6350">
                  <a:noFill/>
                </a:ln>
                <a:solidFill>
                  <a:srgbClr val="0070C0"/>
                </a:solidFill>
                <a:latin typeface="+mn-ea"/>
              </a:rPr>
              <a:t>먼저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0070C0"/>
                </a:solidFill>
                <a:latin typeface="+mn-ea"/>
              </a:rPr>
              <a:t>, touch 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0070C0"/>
                </a:solidFill>
                <a:latin typeface="+mn-ea"/>
              </a:rPr>
              <a:t>명령어를 이용해서 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0070C0"/>
                </a:solidFill>
                <a:latin typeface="+mn-ea"/>
              </a:rPr>
              <a:t>abc.txt</a:t>
            </a:r>
            <a:r>
              <a:rPr lang="ko-KR" altLang="en-US" sz="2000" kern="0" dirty="0" smtClean="0">
                <a:ln w="6350">
                  <a:noFill/>
                </a:ln>
                <a:solidFill>
                  <a:srgbClr val="0070C0"/>
                </a:solidFill>
                <a:latin typeface="+mn-ea"/>
              </a:rPr>
              <a:t>파일을 만들어준다</a:t>
            </a:r>
            <a:r>
              <a:rPr lang="en-US" altLang="ko-KR" sz="2000" kern="0" dirty="0" smtClean="0">
                <a:ln w="6350">
                  <a:noFill/>
                </a:ln>
                <a:solidFill>
                  <a:srgbClr val="0070C0"/>
                </a:solidFill>
                <a:latin typeface="+mn-ea"/>
              </a:rPr>
              <a:t>.</a:t>
            </a:r>
          </a:p>
          <a:p>
            <a:pPr marL="0" lvl="2">
              <a:lnSpc>
                <a:spcPct val="150000"/>
              </a:lnSpc>
              <a:defRPr/>
            </a:pPr>
            <a:r>
              <a:rPr lang="en-US" altLang="ko-KR" sz="2000" dirty="0" err="1" smtClean="0">
                <a:solidFill>
                  <a:srgbClr val="0070C0"/>
                </a:solidFill>
              </a:rPr>
              <a:t>grep</a:t>
            </a:r>
            <a:r>
              <a:rPr lang="en-US" altLang="ko-KR" sz="2000" dirty="0" smtClean="0">
                <a:solidFill>
                  <a:srgbClr val="0070C0"/>
                </a:solidFill>
              </a:rPr>
              <a:t> </a:t>
            </a:r>
            <a:r>
              <a:rPr lang="en-US" altLang="ko-KR" sz="2000" dirty="0">
                <a:solidFill>
                  <a:srgbClr val="0070C0"/>
                </a:solidFill>
              </a:rPr>
              <a:t>hello </a:t>
            </a:r>
            <a:r>
              <a:rPr lang="en-US" altLang="ko-KR" sz="2000" dirty="0" smtClean="0">
                <a:solidFill>
                  <a:srgbClr val="0070C0"/>
                </a:solidFill>
              </a:rPr>
              <a:t>abc.txt </a:t>
            </a:r>
            <a:r>
              <a:rPr lang="ko-KR" altLang="en-US" sz="2000" dirty="0">
                <a:solidFill>
                  <a:srgbClr val="0070C0"/>
                </a:solidFill>
              </a:rPr>
              <a:t>명령어는 </a:t>
            </a:r>
            <a:r>
              <a:rPr lang="en-US" altLang="ko-KR" sz="2000" dirty="0">
                <a:solidFill>
                  <a:srgbClr val="0070C0"/>
                </a:solidFill>
              </a:rPr>
              <a:t>"abc.txt" </a:t>
            </a:r>
            <a:r>
              <a:rPr lang="ko-KR" altLang="en-US" sz="2000" dirty="0">
                <a:solidFill>
                  <a:srgbClr val="0070C0"/>
                </a:solidFill>
              </a:rPr>
              <a:t>파일에서 </a:t>
            </a:r>
            <a:r>
              <a:rPr lang="en-US" altLang="ko-KR" sz="2000" dirty="0">
                <a:solidFill>
                  <a:srgbClr val="0070C0"/>
                </a:solidFill>
              </a:rPr>
              <a:t>"hello" </a:t>
            </a:r>
            <a:r>
              <a:rPr lang="ko-KR" altLang="en-US" sz="2000" dirty="0">
                <a:solidFill>
                  <a:srgbClr val="0070C0"/>
                </a:solidFill>
              </a:rPr>
              <a:t>문자열을 찾아 출력하는 </a:t>
            </a:r>
            <a:r>
              <a:rPr lang="ko-KR" altLang="en-US" sz="2000" dirty="0" smtClean="0">
                <a:solidFill>
                  <a:srgbClr val="0070C0"/>
                </a:solidFill>
              </a:rPr>
              <a:t>명령어이다</a:t>
            </a:r>
            <a:r>
              <a:rPr lang="en-US" altLang="ko-KR" sz="2000" dirty="0" smtClean="0">
                <a:solidFill>
                  <a:srgbClr val="0070C0"/>
                </a:solidFill>
              </a:rPr>
              <a:t>.</a:t>
            </a:r>
          </a:p>
          <a:p>
            <a:pPr marL="0" lvl="2">
              <a:lnSpc>
                <a:spcPct val="150000"/>
              </a:lnSpc>
              <a:defRPr/>
            </a:pPr>
            <a:r>
              <a:rPr lang="en-US" altLang="ko-KR" sz="2000" dirty="0" err="1">
                <a:solidFill>
                  <a:srgbClr val="0070C0"/>
                </a:solidFill>
              </a:rPr>
              <a:t>grep</a:t>
            </a:r>
            <a:r>
              <a:rPr lang="en-US" altLang="ko-KR" sz="2000" dirty="0">
                <a:solidFill>
                  <a:srgbClr val="0070C0"/>
                </a:solidFill>
              </a:rPr>
              <a:t> hello </a:t>
            </a:r>
            <a:r>
              <a:rPr lang="en-US" altLang="ko-KR" sz="2000" dirty="0" smtClean="0">
                <a:solidFill>
                  <a:srgbClr val="0070C0"/>
                </a:solidFill>
              </a:rPr>
              <a:t>* </a:t>
            </a:r>
            <a:r>
              <a:rPr lang="ko-KR" altLang="en-US" sz="2000" dirty="0">
                <a:solidFill>
                  <a:srgbClr val="0070C0"/>
                </a:solidFill>
              </a:rPr>
              <a:t>명령어는 현재 </a:t>
            </a:r>
            <a:r>
              <a:rPr lang="ko-KR" altLang="en-US" sz="2000" dirty="0" err="1">
                <a:solidFill>
                  <a:srgbClr val="0070C0"/>
                </a:solidFill>
              </a:rPr>
              <a:t>디렉토리의</a:t>
            </a:r>
            <a:r>
              <a:rPr lang="ko-KR" altLang="en-US" sz="2000" dirty="0">
                <a:solidFill>
                  <a:srgbClr val="0070C0"/>
                </a:solidFill>
              </a:rPr>
              <a:t> 모든 파일에서 </a:t>
            </a:r>
            <a:r>
              <a:rPr lang="en-US" altLang="ko-KR" sz="2000" dirty="0">
                <a:solidFill>
                  <a:srgbClr val="0070C0"/>
                </a:solidFill>
              </a:rPr>
              <a:t>"hello" </a:t>
            </a:r>
            <a:r>
              <a:rPr lang="ko-KR" altLang="en-US" sz="2000" dirty="0">
                <a:solidFill>
                  <a:srgbClr val="0070C0"/>
                </a:solidFill>
              </a:rPr>
              <a:t>문자열을 찾아 출력하는 명령어</a:t>
            </a:r>
            <a:endParaRPr lang="en-US" altLang="ko-KR" sz="2000" kern="0" dirty="0">
              <a:ln w="6350">
                <a:noFill/>
              </a:ln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4411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1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605439" y="1298812"/>
            <a:ext cx="8561455" cy="2390652"/>
            <a:chOff x="731438" y="1716048"/>
            <a:chExt cx="8561455" cy="2390652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39" y="2516040"/>
              <a:ext cx="8561453" cy="790668"/>
            </a:xfrm>
            <a:prstGeom prst="rect">
              <a:avLst/>
            </a:prstGeom>
          </p:spPr>
        </p:pic>
        <p:grpSp>
          <p:nvGrpSpPr>
            <p:cNvPr id="22" name="그룹 21"/>
            <p:cNvGrpSpPr/>
            <p:nvPr/>
          </p:nvGrpSpPr>
          <p:grpSpPr>
            <a:xfrm>
              <a:off x="731438" y="1716048"/>
              <a:ext cx="8561455" cy="2390652"/>
              <a:chOff x="731438" y="1716048"/>
              <a:chExt cx="8561455" cy="2390652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440" y="1716048"/>
                <a:ext cx="8561453" cy="816326"/>
              </a:xfrm>
              <a:prstGeom prst="rect">
                <a:avLst/>
              </a:prstGeom>
            </p:spPr>
          </p:pic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438" y="3280142"/>
                <a:ext cx="8561454" cy="826558"/>
              </a:xfrm>
              <a:prstGeom prst="rect">
                <a:avLst/>
              </a:prstGeom>
            </p:spPr>
          </p:pic>
        </p:grpSp>
      </p:grpSp>
      <p:sp>
        <p:nvSpPr>
          <p:cNvPr id="26" name="직사각형 25"/>
          <p:cNvSpPr/>
          <p:nvPr/>
        </p:nvSpPr>
        <p:spPr>
          <a:xfrm>
            <a:off x="553845" y="3675837"/>
            <a:ext cx="1096472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cat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abc.txt | 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grep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hello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명령어는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"abc.txt"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파일의 내용을 읽어와서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"hello"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문자열이 포함된 행을 출력하는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명령어</a:t>
            </a:r>
            <a:endParaRPr lang="en-US" altLang="ko-KR" sz="2000" dirty="0" smtClean="0">
              <a:solidFill>
                <a:srgbClr val="0070C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err="1" smtClean="0">
                <a:solidFill>
                  <a:srgbClr val="0070C0"/>
                </a:solidFill>
                <a:latin typeface="+mn-ea"/>
              </a:rPr>
              <a:t>ps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-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ef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 | 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grep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hello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명령어는 현재 실행 중인 모든 프로세스에서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"hello"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문자열이 포함된 프로세스를 찾아서 출력하는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명령어입니다</a:t>
            </a:r>
            <a:endParaRPr lang="en-US" altLang="ko-KR" sz="2000" dirty="0" smtClean="0">
              <a:solidFill>
                <a:srgbClr val="0070C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err="1" smtClean="0">
                <a:solidFill>
                  <a:srgbClr val="0070C0"/>
                </a:solidFill>
                <a:latin typeface="+mn-ea"/>
              </a:rPr>
              <a:t>ps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-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ef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 | 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grep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http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명령어는 현재 실행 중인 모든 프로세스에서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"http"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문자열이 포함된 프로세스를 찾아서 출력하는 명령어</a:t>
            </a:r>
          </a:p>
        </p:txBody>
      </p:sp>
    </p:spTree>
    <p:extLst>
      <p:ext uri="{BB962C8B-B14F-4D97-AF65-F5344CB8AC3E}">
        <p14:creationId xmlns:p14="http://schemas.microsoft.com/office/powerpoint/2010/main" val="2240922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E793816-663B-527D-FC37-64D14523370B}"/>
              </a:ext>
            </a:extLst>
          </p:cNvPr>
          <p:cNvGrpSpPr/>
          <p:nvPr/>
        </p:nvGrpSpPr>
        <p:grpSpPr>
          <a:xfrm>
            <a:off x="242124" y="257735"/>
            <a:ext cx="11703346" cy="6427694"/>
            <a:chOff x="242124" y="257735"/>
            <a:chExt cx="11703346" cy="6427694"/>
          </a:xfrm>
        </p:grpSpPr>
        <p:sp>
          <p:nvSpPr>
            <p:cNvPr id="3" name="자유형: 도형 2">
              <a:extLst>
                <a:ext uri="{FF2B5EF4-FFF2-40B4-BE49-F238E27FC236}">
                  <a16:creationId xmlns="" xmlns:a16="http://schemas.microsoft.com/office/drawing/2014/main" id="{9830FE48-2E9A-C1CB-53F6-A772F81702ED}"/>
                </a:ext>
              </a:extLst>
            </p:cNvPr>
            <p:cNvSpPr/>
            <p:nvPr/>
          </p:nvSpPr>
          <p:spPr>
            <a:xfrm>
              <a:off x="242125" y="741829"/>
              <a:ext cx="11703345" cy="5943600"/>
            </a:xfrm>
            <a:custGeom>
              <a:avLst/>
              <a:gdLst>
                <a:gd name="connsiteX0" fmla="*/ 0 w 11703345"/>
                <a:gd name="connsiteY0" fmla="*/ 0 h 5943600"/>
                <a:gd name="connsiteX1" fmla="*/ 116441 w 11703345"/>
                <a:gd name="connsiteY1" fmla="*/ 0 h 5943600"/>
                <a:gd name="connsiteX2" fmla="*/ 1258979 w 11703345"/>
                <a:gd name="connsiteY2" fmla="*/ 0 h 5943600"/>
                <a:gd name="connsiteX3" fmla="*/ 11591308 w 11703345"/>
                <a:gd name="connsiteY3" fmla="*/ 0 h 5943600"/>
                <a:gd name="connsiteX4" fmla="*/ 11703345 w 11703345"/>
                <a:gd name="connsiteY4" fmla="*/ 112037 h 5943600"/>
                <a:gd name="connsiteX5" fmla="*/ 11703345 w 11703345"/>
                <a:gd name="connsiteY5" fmla="*/ 5831563 h 5943600"/>
                <a:gd name="connsiteX6" fmla="*/ 11591308 w 11703345"/>
                <a:gd name="connsiteY6" fmla="*/ 5943600 h 5943600"/>
                <a:gd name="connsiteX7" fmla="*/ 116441 w 11703345"/>
                <a:gd name="connsiteY7" fmla="*/ 5943600 h 5943600"/>
                <a:gd name="connsiteX8" fmla="*/ 4404 w 11703345"/>
                <a:gd name="connsiteY8" fmla="*/ 5831563 h 5943600"/>
                <a:gd name="connsiteX9" fmla="*/ 4404 w 11703345"/>
                <a:gd name="connsiteY9" fmla="*/ 1851463 h 5943600"/>
                <a:gd name="connsiteX10" fmla="*/ 0 w 11703345"/>
                <a:gd name="connsiteY10" fmla="*/ 1851463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03345" h="5943600">
                  <a:moveTo>
                    <a:pt x="0" y="0"/>
                  </a:moveTo>
                  <a:lnTo>
                    <a:pt x="116441" y="0"/>
                  </a:lnTo>
                  <a:lnTo>
                    <a:pt x="1258979" y="0"/>
                  </a:lnTo>
                  <a:lnTo>
                    <a:pt x="11591308" y="0"/>
                  </a:lnTo>
                  <a:cubicBezTo>
                    <a:pt x="11653184" y="0"/>
                    <a:pt x="11703345" y="50161"/>
                    <a:pt x="11703345" y="112037"/>
                  </a:cubicBezTo>
                  <a:lnTo>
                    <a:pt x="11703345" y="5831563"/>
                  </a:lnTo>
                  <a:cubicBezTo>
                    <a:pt x="11703345" y="5893439"/>
                    <a:pt x="11653184" y="5943600"/>
                    <a:pt x="11591308" y="5943600"/>
                  </a:cubicBezTo>
                  <a:lnTo>
                    <a:pt x="116441" y="5943600"/>
                  </a:lnTo>
                  <a:cubicBezTo>
                    <a:pt x="54565" y="5943600"/>
                    <a:pt x="4404" y="5893439"/>
                    <a:pt x="4404" y="5831563"/>
                  </a:cubicBezTo>
                  <a:lnTo>
                    <a:pt x="4404" y="1851463"/>
                  </a:lnTo>
                  <a:lnTo>
                    <a:pt x="0" y="1851463"/>
                  </a:lnTo>
                  <a:close/>
                </a:path>
              </a:pathLst>
            </a:custGeom>
            <a:solidFill>
              <a:srgbClr val="FFFEFF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innerShdw dist="139700" dir="8100000">
                <a:schemeClr val="accent5">
                  <a:lumMod val="75000"/>
                  <a:alpha val="2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F5284178-F8B2-EE80-85C3-8E4B914FB610}"/>
                </a:ext>
              </a:extLst>
            </p:cNvPr>
            <p:cNvSpPr/>
            <p:nvPr/>
          </p:nvSpPr>
          <p:spPr>
            <a:xfrm>
              <a:off x="242124" y="257735"/>
              <a:ext cx="11703344" cy="708212"/>
            </a:xfrm>
            <a:custGeom>
              <a:avLst/>
              <a:gdLst>
                <a:gd name="connsiteX0" fmla="*/ 118038 w 11703344"/>
                <a:gd name="connsiteY0" fmla="*/ 0 h 708212"/>
                <a:gd name="connsiteX1" fmla="*/ 122442 w 11703344"/>
                <a:gd name="connsiteY1" fmla="*/ 0 h 708212"/>
                <a:gd name="connsiteX2" fmla="*/ 2750591 w 11703344"/>
                <a:gd name="connsiteY2" fmla="*/ 0 h 708212"/>
                <a:gd name="connsiteX3" fmla="*/ 3668913 w 11703344"/>
                <a:gd name="connsiteY3" fmla="*/ 0 h 708212"/>
                <a:gd name="connsiteX4" fmla="*/ 3786952 w 11703344"/>
                <a:gd name="connsiteY4" fmla="*/ 118038 h 708212"/>
                <a:gd name="connsiteX5" fmla="*/ 3786952 w 11703344"/>
                <a:gd name="connsiteY5" fmla="*/ 322863 h 708212"/>
                <a:gd name="connsiteX6" fmla="*/ 3799398 w 11703344"/>
                <a:gd name="connsiteY6" fmla="*/ 384513 h 708212"/>
                <a:gd name="connsiteX7" fmla="*/ 3949630 w 11703344"/>
                <a:gd name="connsiteY7" fmla="*/ 484094 h 708212"/>
                <a:gd name="connsiteX8" fmla="*/ 3980867 w 11703344"/>
                <a:gd name="connsiteY8" fmla="*/ 484094 h 708212"/>
                <a:gd name="connsiteX9" fmla="*/ 11600250 w 11703344"/>
                <a:gd name="connsiteY9" fmla="*/ 484094 h 708212"/>
                <a:gd name="connsiteX10" fmla="*/ 11703344 w 11703344"/>
                <a:gd name="connsiteY10" fmla="*/ 587188 h 708212"/>
                <a:gd name="connsiteX11" fmla="*/ 11703344 w 11703344"/>
                <a:gd name="connsiteY11" fmla="*/ 708212 h 708212"/>
                <a:gd name="connsiteX12" fmla="*/ 3980867 w 11703344"/>
                <a:gd name="connsiteY12" fmla="*/ 708212 h 708212"/>
                <a:gd name="connsiteX13" fmla="*/ 3786952 w 11703344"/>
                <a:gd name="connsiteY13" fmla="*/ 708212 h 708212"/>
                <a:gd name="connsiteX14" fmla="*/ 3254727 w 11703344"/>
                <a:gd name="connsiteY14" fmla="*/ 708212 h 708212"/>
                <a:gd name="connsiteX15" fmla="*/ 3061230 w 11703344"/>
                <a:gd name="connsiteY15" fmla="*/ 708212 h 708212"/>
                <a:gd name="connsiteX16" fmla="*/ 2868629 w 11703344"/>
                <a:gd name="connsiteY16" fmla="*/ 708212 h 708212"/>
                <a:gd name="connsiteX17" fmla="*/ 2335090 w 11703344"/>
                <a:gd name="connsiteY17" fmla="*/ 708212 h 708212"/>
                <a:gd name="connsiteX18" fmla="*/ 4404 w 11703344"/>
                <a:gd name="connsiteY18" fmla="*/ 708212 h 708212"/>
                <a:gd name="connsiteX19" fmla="*/ 4403 w 11703344"/>
                <a:gd name="connsiteY19" fmla="*/ 708212 h 708212"/>
                <a:gd name="connsiteX20" fmla="*/ 0 w 11703344"/>
                <a:gd name="connsiteY20" fmla="*/ 708212 h 708212"/>
                <a:gd name="connsiteX21" fmla="*/ 0 w 11703344"/>
                <a:gd name="connsiteY21" fmla="*/ 118038 h 708212"/>
                <a:gd name="connsiteX22" fmla="*/ 118038 w 11703344"/>
                <a:gd name="connsiteY22" fmla="*/ 0 h 70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03344" h="708212">
                  <a:moveTo>
                    <a:pt x="118038" y="0"/>
                  </a:moveTo>
                  <a:lnTo>
                    <a:pt x="122442" y="0"/>
                  </a:lnTo>
                  <a:lnTo>
                    <a:pt x="2750591" y="0"/>
                  </a:lnTo>
                  <a:lnTo>
                    <a:pt x="3668913" y="0"/>
                  </a:lnTo>
                  <a:cubicBezTo>
                    <a:pt x="3734105" y="0"/>
                    <a:pt x="3786952" y="52847"/>
                    <a:pt x="3786952" y="118038"/>
                  </a:cubicBezTo>
                  <a:lnTo>
                    <a:pt x="3786952" y="322863"/>
                  </a:lnTo>
                  <a:lnTo>
                    <a:pt x="3799398" y="384513"/>
                  </a:lnTo>
                  <a:cubicBezTo>
                    <a:pt x="3824150" y="443033"/>
                    <a:pt x="3882095" y="484094"/>
                    <a:pt x="3949630" y="484094"/>
                  </a:cubicBezTo>
                  <a:lnTo>
                    <a:pt x="3980867" y="484094"/>
                  </a:lnTo>
                  <a:lnTo>
                    <a:pt x="11600250" y="484094"/>
                  </a:lnTo>
                  <a:cubicBezTo>
                    <a:pt x="11657187" y="484094"/>
                    <a:pt x="11703344" y="530251"/>
                    <a:pt x="11703344" y="587188"/>
                  </a:cubicBezTo>
                  <a:lnTo>
                    <a:pt x="11703344" y="708212"/>
                  </a:lnTo>
                  <a:lnTo>
                    <a:pt x="3980867" y="708212"/>
                  </a:lnTo>
                  <a:lnTo>
                    <a:pt x="3786952" y="708212"/>
                  </a:lnTo>
                  <a:lnTo>
                    <a:pt x="3254727" y="708212"/>
                  </a:lnTo>
                  <a:lnTo>
                    <a:pt x="3061230" y="708212"/>
                  </a:lnTo>
                  <a:lnTo>
                    <a:pt x="2868629" y="708212"/>
                  </a:lnTo>
                  <a:lnTo>
                    <a:pt x="2335090" y="708212"/>
                  </a:lnTo>
                  <a:lnTo>
                    <a:pt x="4404" y="708212"/>
                  </a:lnTo>
                  <a:lnTo>
                    <a:pt x="4403" y="708212"/>
                  </a:lnTo>
                  <a:lnTo>
                    <a:pt x="0" y="708212"/>
                  </a:lnTo>
                  <a:lnTo>
                    <a:pt x="0" y="118038"/>
                  </a:lnTo>
                  <a:cubicBezTo>
                    <a:pt x="0" y="52847"/>
                    <a:pt x="52847" y="0"/>
                    <a:pt x="118038" y="0"/>
                  </a:cubicBezTo>
                  <a:close/>
                </a:path>
              </a:pathLst>
            </a:custGeom>
            <a:solidFill>
              <a:srgbClr val="EEF1F8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889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ECBD4829-C11C-E6F8-4535-915FC92F5EA5}"/>
                </a:ext>
              </a:extLst>
            </p:cNvPr>
            <p:cNvGrpSpPr/>
            <p:nvPr/>
          </p:nvGrpSpPr>
          <p:grpSpPr>
            <a:xfrm>
              <a:off x="11452826" y="823685"/>
              <a:ext cx="342682" cy="72000"/>
              <a:chOff x="11452826" y="861785"/>
              <a:chExt cx="342682" cy="72000"/>
            </a:xfrm>
          </p:grpSpPr>
          <p:sp>
            <p:nvSpPr>
              <p:cNvPr id="7" name="타원 6">
                <a:extLst>
                  <a:ext uri="{FF2B5EF4-FFF2-40B4-BE49-F238E27FC236}">
                    <a16:creationId xmlns="" xmlns:a16="http://schemas.microsoft.com/office/drawing/2014/main" id="{96A37265-F1DA-3279-227C-FE918A987AD7}"/>
                  </a:ext>
                </a:extLst>
              </p:cNvPr>
              <p:cNvSpPr/>
              <p:nvPr/>
            </p:nvSpPr>
            <p:spPr>
              <a:xfrm>
                <a:off x="11452826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="" xmlns:a16="http://schemas.microsoft.com/office/drawing/2014/main" id="{6981B2DD-7B75-4C7F-5761-0781ADC838FA}"/>
                  </a:ext>
                </a:extLst>
              </p:cNvPr>
              <p:cNvSpPr/>
              <p:nvPr/>
            </p:nvSpPr>
            <p:spPr>
              <a:xfrm>
                <a:off x="11588167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="" xmlns:a16="http://schemas.microsoft.com/office/drawing/2014/main" id="{0C247F3F-39DC-5651-5435-E36E458B9C3B}"/>
                  </a:ext>
                </a:extLst>
              </p:cNvPr>
              <p:cNvSpPr/>
              <p:nvPr/>
            </p:nvSpPr>
            <p:spPr>
              <a:xfrm>
                <a:off x="11723508" y="861785"/>
                <a:ext cx="72000" cy="7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noFill/>
              </a:ln>
              <a:effectLst>
                <a:outerShdw dist="25400" dir="5400000" algn="t" rotWithShape="0">
                  <a:schemeClr val="accent5">
                    <a:lumMod val="75000"/>
                    <a:alpha val="1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14ABF3-B4B5-A3F9-A9A8-56F424F420A2}"/>
              </a:ext>
            </a:extLst>
          </p:cNvPr>
          <p:cNvSpPr txBox="1"/>
          <p:nvPr/>
        </p:nvSpPr>
        <p:spPr>
          <a:xfrm>
            <a:off x="950757" y="334375"/>
            <a:ext cx="30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실습</a:t>
            </a:r>
            <a:r>
              <a:rPr lang="en-US" altLang="ko-KR" sz="2800" b="1" kern="0" dirty="0" smtClean="0">
                <a:ln w="6350">
                  <a:noFill/>
                </a:ln>
                <a:solidFill>
                  <a:srgbClr val="5B9BD5">
                    <a:lumMod val="75000"/>
                  </a:srgbClr>
                </a:solidFill>
                <a:latin typeface="+mn-ea"/>
              </a:rPr>
              <a:t>1</a:t>
            </a:r>
            <a:endParaRPr lang="en-US" altLang="ko-KR" sz="2800" b="1" kern="0" dirty="0">
              <a:ln w="6350">
                <a:noFill/>
              </a:ln>
              <a:solidFill>
                <a:srgbClr val="5B9BD5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31062A5-DAB9-998B-7985-C424FE2DB975}"/>
              </a:ext>
            </a:extLst>
          </p:cNvPr>
          <p:cNvGrpSpPr/>
          <p:nvPr/>
        </p:nvGrpSpPr>
        <p:grpSpPr>
          <a:xfrm>
            <a:off x="410779" y="408964"/>
            <a:ext cx="389321" cy="389321"/>
            <a:chOff x="410779" y="408964"/>
            <a:chExt cx="389321" cy="389321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97913F89-A988-F4D4-AA68-5D2AA92A0187}"/>
                </a:ext>
              </a:extLst>
            </p:cNvPr>
            <p:cNvSpPr/>
            <p:nvPr/>
          </p:nvSpPr>
          <p:spPr>
            <a:xfrm>
              <a:off x="410779" y="408964"/>
              <a:ext cx="389321" cy="389321"/>
            </a:xfrm>
            <a:prstGeom prst="ellipse">
              <a:avLst/>
            </a:prstGeom>
            <a:solidFill>
              <a:srgbClr val="26D1A5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dist="38100" dir="5400000" algn="t" rotWithShape="0">
                <a:schemeClr val="accent5">
                  <a:lumMod val="75000"/>
                  <a:alpha val="1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C2BE922E-0639-3625-720F-8775541CDE15}"/>
                </a:ext>
              </a:extLst>
            </p:cNvPr>
            <p:cNvSpPr/>
            <p:nvPr/>
          </p:nvSpPr>
          <p:spPr>
            <a:xfrm>
              <a:off x="587439" y="477624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BAA0826-3285-74B3-68A8-942B7733D076}"/>
                </a:ext>
              </a:extLst>
            </p:cNvPr>
            <p:cNvSpPr/>
            <p:nvPr/>
          </p:nvSpPr>
          <p:spPr>
            <a:xfrm rot="16200000">
              <a:off x="587439" y="477625"/>
              <a:ext cx="36000" cy="25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51439" y="1264230"/>
            <a:ext cx="8166128" cy="1986682"/>
            <a:chOff x="731438" y="1953550"/>
            <a:chExt cx="8166128" cy="198668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39" y="1953550"/>
              <a:ext cx="8166127" cy="78965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438" y="2743199"/>
              <a:ext cx="8166128" cy="1197033"/>
            </a:xfrm>
            <a:prstGeom prst="rect">
              <a:avLst/>
            </a:prstGeom>
          </p:spPr>
        </p:pic>
      </p:grpSp>
      <p:sp>
        <p:nvSpPr>
          <p:cNvPr id="6" name="직사각형 5"/>
          <p:cNvSpPr/>
          <p:nvPr/>
        </p:nvSpPr>
        <p:spPr>
          <a:xfrm>
            <a:off x="551439" y="3257014"/>
            <a:ext cx="10901387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 smtClean="0">
                <a:solidFill>
                  <a:srgbClr val="0070C0"/>
                </a:solidFill>
                <a:latin typeface="+mn-ea"/>
              </a:rPr>
              <a:t>grep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-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wn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 hello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abc.txt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명령어는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abc.txt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파일에서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hello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문자열을 찾아서 해당 행을 출력하는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명령어이고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여기서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-w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옵션은 단어 단위로 검색하도록 설정하고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,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-n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옵션은 해당 행의 </a:t>
            </a:r>
            <a:r>
              <a:rPr lang="ko-KR" altLang="en-US" sz="2000" dirty="0" err="1">
                <a:solidFill>
                  <a:srgbClr val="0070C0"/>
                </a:solidFill>
                <a:latin typeface="+mn-ea"/>
              </a:rPr>
              <a:t>줄번호를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 출력하도록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설정</a:t>
            </a:r>
            <a:endParaRPr lang="en-US" altLang="ko-KR" sz="2000" dirty="0" smtClean="0">
              <a:solidFill>
                <a:srgbClr val="0070C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err="1" smtClean="0">
                <a:solidFill>
                  <a:srgbClr val="0070C0"/>
                </a:solidFill>
                <a:latin typeface="+mn-ea"/>
              </a:rPr>
              <a:t>grep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-</a:t>
            </a:r>
            <a:r>
              <a:rPr lang="en-US" altLang="ko-KR" sz="2000" dirty="0" err="1">
                <a:solidFill>
                  <a:srgbClr val="0070C0"/>
                </a:solidFill>
                <a:latin typeface="+mn-ea"/>
              </a:rPr>
              <a:t>wnv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 hello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abc.txt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명령어는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abc.txt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파일에서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hello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문자열이 포함되지 않은 모든 행을 출력하는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명령어이고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2000" dirty="0" smtClean="0">
                <a:solidFill>
                  <a:srgbClr val="0070C0"/>
                </a:solidFill>
                <a:latin typeface="+mn-ea"/>
              </a:rPr>
              <a:t>여기서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-w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옵션은 단어 단위로 검색하도록 설정하고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, -n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옵션은 해당 행의 </a:t>
            </a:r>
            <a:r>
              <a:rPr lang="ko-KR" altLang="en-US" sz="2000" dirty="0" err="1">
                <a:solidFill>
                  <a:srgbClr val="0070C0"/>
                </a:solidFill>
                <a:latin typeface="+mn-ea"/>
              </a:rPr>
              <a:t>줄번호를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 출력하도록 설정합니다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. </a:t>
            </a:r>
            <a:r>
              <a:rPr lang="en-US" altLang="ko-KR" sz="2000" dirty="0" smtClean="0">
                <a:solidFill>
                  <a:srgbClr val="0070C0"/>
                </a:solidFill>
                <a:latin typeface="+mn-ea"/>
              </a:rPr>
              <a:t>-v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옵션은 반대로 </a:t>
            </a:r>
            <a:r>
              <a:rPr lang="en-US" altLang="ko-KR" sz="2000" dirty="0">
                <a:solidFill>
                  <a:srgbClr val="0070C0"/>
                </a:solidFill>
                <a:latin typeface="+mn-ea"/>
              </a:rPr>
              <a:t>"hello" </a:t>
            </a:r>
            <a:r>
              <a:rPr lang="ko-KR" altLang="en-US" sz="2000" dirty="0">
                <a:solidFill>
                  <a:srgbClr val="0070C0"/>
                </a:solidFill>
                <a:latin typeface="+mn-ea"/>
              </a:rPr>
              <a:t>문자열을 포함하는 행을 제외하고 출력하도록 설정</a:t>
            </a:r>
            <a:endParaRPr lang="en-US" altLang="ko-KR" sz="2000" dirty="0" smtClean="0">
              <a:solidFill>
                <a:srgbClr val="0070C0"/>
              </a:solidFill>
              <a:latin typeface="+mn-ea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11900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1897</TotalTime>
  <Words>1471</Words>
  <Application>Microsoft Office PowerPoint</Application>
  <PresentationFormat>와이드스크린</PresentationFormat>
  <Paragraphs>101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5" baseType="lpstr">
      <vt:lpstr>SimSun</vt:lpstr>
      <vt:lpstr>Söhne</vt:lpstr>
      <vt:lpstr>맑은 고딕</vt:lpstr>
      <vt:lpstr>함초롬바탕</vt:lpstr>
      <vt:lpstr>Arial</vt:lpstr>
      <vt:lpstr>Book Antiqua</vt:lpstr>
      <vt:lpstr>Tahoma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Microsoft 계정</cp:lastModifiedBy>
  <cp:revision>78</cp:revision>
  <dcterms:created xsi:type="dcterms:W3CDTF">2023-01-25T15:29:29Z</dcterms:created>
  <dcterms:modified xsi:type="dcterms:W3CDTF">2023-04-13T09:03:02Z</dcterms:modified>
</cp:coreProperties>
</file>